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3" r:id="rId8"/>
    <p:sldId id="267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02A20-2D78-47AD-91FE-33F7A5EA1C5A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9A26F-D1F4-4AC1-9E68-1925FEC0C0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343400"/>
            <a:ext cx="7391400" cy="6096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latin typeface="Baskerville Old Face" pitchFamily="18" charset="0"/>
              </a:rPr>
              <a:t>Prepared by : Prof. </a:t>
            </a:r>
            <a:r>
              <a:rPr lang="en-US" sz="3200" b="1" dirty="0" err="1" smtClean="0">
                <a:latin typeface="Baskerville Old Face" pitchFamily="18" charset="0"/>
              </a:rPr>
              <a:t>Patil</a:t>
            </a:r>
            <a:r>
              <a:rPr lang="en-US" sz="3200" b="1" dirty="0" smtClean="0">
                <a:latin typeface="Baskerville Old Face" pitchFamily="18" charset="0"/>
              </a:rPr>
              <a:t> </a:t>
            </a:r>
            <a:r>
              <a:rPr lang="en-US" sz="3200" b="1" dirty="0" err="1" smtClean="0">
                <a:latin typeface="Baskerville Old Face" pitchFamily="18" charset="0"/>
              </a:rPr>
              <a:t>Prashant</a:t>
            </a:r>
            <a:r>
              <a:rPr lang="en-US" sz="3200" b="1" dirty="0" smtClean="0">
                <a:latin typeface="Baskerville Old Face" pitchFamily="18" charset="0"/>
              </a:rPr>
              <a:t> K.</a:t>
            </a:r>
            <a:endParaRPr lang="en-US" sz="3200" b="1" dirty="0"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667000"/>
            <a:ext cx="75438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Topic Name : Groups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Class : S. Y. B. Sc.     Semester : IV</a:t>
            </a:r>
            <a:endParaRPr lang="en-US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441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Subgroups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		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Let H is a subset of a group G. A subset H of G is said to be subgroup of a group G if H is itself a group under the same binary operation of G.</a:t>
            </a:r>
          </a:p>
          <a:p>
            <a:pPr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 Let H </a:t>
            </a:r>
            <a:r>
              <a:rPr lang="en-US" dirty="0" smtClean="0"/>
              <a:t>⊆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G. A subset H of G is said to be subgroup of a group G if H ≠ {0} &amp; H is closed under products &amp; inverses. i.e.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x, y € H →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€ H and x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€ H.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If H is a subgroup of G then we write H ≤ G.		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114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≤ S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  A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an alternating group i.e. a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   group of even permutation.</a:t>
            </a:r>
          </a:p>
          <a:p>
            <a:pPr marL="514350" indent="-514350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2"/>
            </a:pPr>
            <a:r>
              <a:rPr lang="en-US" dirty="0" smtClean="0"/>
              <a:t>ℚ ≤ 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 addition.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set of even integer is a subgroup of a group of integer </a:t>
            </a:r>
            <a:r>
              <a:rPr lang="en-US" dirty="0" smtClean="0"/>
              <a:t>ℤ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under addition.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52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Examples: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5718" y="2549604"/>
            <a:ext cx="486088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bliqueTopLeft"/>
              <a:lightRig rig="threePt" dir="t"/>
            </a:scene3d>
          </a:bodyPr>
          <a:lstStyle/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 !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-Point Star 3"/>
          <p:cNvSpPr/>
          <p:nvPr/>
        </p:nvSpPr>
        <p:spPr>
          <a:xfrm>
            <a:off x="1600200" y="762000"/>
            <a:ext cx="5867400" cy="5181600"/>
          </a:xfrm>
          <a:prstGeom prst="star7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743200"/>
            <a:ext cx="4876800" cy="1470025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Bodoni MT Black" pitchFamily="18" charset="0"/>
              </a:rPr>
              <a:t>GROUPS</a:t>
            </a:r>
            <a:endParaRPr lang="en-US" sz="6000" dirty="0">
              <a:solidFill>
                <a:srgbClr val="FF0000"/>
              </a:solidFill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0"/>
            <a:ext cx="50292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2057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term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comes under the branch of  an Abstract Algebra (Modern Algebra).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Groups represents certain structures and Symmetries of some objects.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Formal Definition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“GROUP”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Let G be a non-empty set, and * be binary operation. Then (G, *) is called as Group under the binary operation * if it satisfies following axioms:</a:t>
            </a:r>
          </a:p>
          <a:p>
            <a:pPr marL="571500" indent="-571500">
              <a:buFont typeface="+mj-lt"/>
              <a:buAutoNum type="arabicParenR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Closure property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	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 a, b € G  →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a*b  € G </a:t>
            </a:r>
          </a:p>
          <a:p>
            <a:pPr marL="571500" indent="-571500">
              <a:buFont typeface="+mj-lt"/>
              <a:buAutoNum type="arabicParenR" startAt="2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Associativity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		</a:t>
            </a:r>
          </a:p>
          <a:p>
            <a:pPr marL="571500" indent="-5715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For  a, b &amp; c € G  →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a*(b*c) = (a*b)*c.</a:t>
            </a:r>
          </a:p>
          <a:p>
            <a:pPr marL="571500" indent="-571500">
              <a:buAutoNum type="arabicParenR" startAt="3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Existence of an Identity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For a € G and e € G →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a*e = a ,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 Here ‘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 is called</a:t>
            </a:r>
          </a:p>
          <a:p>
            <a:pPr marL="571500" indent="-57150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as an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Identity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a group G under the operation *.</a:t>
            </a:r>
          </a:p>
          <a:p>
            <a:pPr marL="571500" indent="-57150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Existence of an Inverse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71500" indent="-5715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For any a € G, there is an element b € G such that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a*b = e</a:t>
            </a:r>
          </a:p>
          <a:p>
            <a:pPr marL="571500" indent="-57150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Then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 = a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called as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an inverse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‘a’.</a:t>
            </a:r>
          </a:p>
          <a:p>
            <a:pPr marL="571500" indent="-57150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2390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 Continued ….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3352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Moreover, the group (G, *) is called an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Abelian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(Commutative)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group if   a*b = b*a  for each a, b € G.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Image result for group of symmetries of equilateral triangle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1642534" y="3009900"/>
            <a:ext cx="5748866" cy="36957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05000" y="4507468"/>
            <a:ext cx="1143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Identity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4507468"/>
            <a:ext cx="1828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Rotation by 120</a:t>
            </a:r>
            <a:r>
              <a:rPr lang="en-US" b="1" baseline="30000" dirty="0" smtClean="0"/>
              <a:t>o</a:t>
            </a:r>
            <a:endParaRPr lang="en-US" b="1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4507468"/>
            <a:ext cx="1828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Rotation by 240</a:t>
            </a:r>
            <a:r>
              <a:rPr lang="en-US" b="1" baseline="30000" dirty="0" smtClean="0"/>
              <a:t>o</a:t>
            </a:r>
            <a:endParaRPr lang="en-US" b="1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6400800"/>
            <a:ext cx="2209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Reflection around S</a:t>
            </a:r>
            <a:r>
              <a:rPr lang="en-US" b="1" baseline="-25000" dirty="0" smtClean="0"/>
              <a:t>o</a:t>
            </a:r>
            <a:endParaRPr lang="en-US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6412468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Reflection around S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6412468"/>
            <a:ext cx="2133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Reflection around S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76200"/>
            <a:ext cx="3886200" cy="990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1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(ℚ, +) &amp; (ℚ*, •) are a groups of rationales with respect to the binary operation + and • (multiplication) respectively, where ℚ* = ℚ\{0}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(ℝ , +) &amp; (ℝ* , •) are a groups of real numbers with respect to the binary operation + &amp; • (multiplication) respectively, Where ℝ* = ℝ\{0}</a:t>
            </a:r>
          </a:p>
          <a:p>
            <a:pPr>
              <a:spcBef>
                <a:spcPts val="0"/>
              </a:spcBef>
            </a:pP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set {1, -1,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} is a group under the binary operation • (multiplication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ℤ</a:t>
            </a:r>
            <a:r>
              <a:rPr lang="en-US" sz="2800" b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+) &amp;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ℤ</a:t>
            </a:r>
            <a:r>
              <a:rPr lang="en-US" sz="2800" b="1" baseline="-25000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•), p-prime are groups under the binary operation addition modulo n and multiplication modulo p respectively[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ℤ</a:t>
            </a:r>
            <a:r>
              <a:rPr lang="en-US" sz="2800" b="1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:-is residue class modulo n]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4600" y="381000"/>
            <a:ext cx="3886200" cy="990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1" y="1676400"/>
            <a:ext cx="8839200" cy="4343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nxn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(ℝ) – set of matrices and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GL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(ℝ) = {A €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(ℝ)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is invertible} under addition &amp; multiplication respectively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Symmetric group of permutation S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Klein’s V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group.</a:t>
            </a:r>
          </a:p>
          <a:p>
            <a:pPr marL="0" indent="0">
              <a:buNone/>
            </a:pP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4600" y="381000"/>
            <a:ext cx="3886200" cy="990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550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76200"/>
            <a:ext cx="41910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181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(ℕ, +) &amp; (</a:t>
            </a:r>
            <a:r>
              <a:rPr lang="en-US" dirty="0" smtClean="0"/>
              <a:t>ℕ,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•) are not a groups under any of the given respective binary operations.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(ℤ, +) is a group under addition but (ℤ, •) is not a group under multiplication as there is no inverse exist for any a € ℤ in ℤ.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e.g. For  2 € ℤ then 2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½ is an inverse of 2 under multiplication. But ½ ∉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ℤ.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359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Prepared by : Prof. Patil Prashant K.</vt:lpstr>
      <vt:lpstr>GROUPS</vt:lpstr>
      <vt:lpstr>Introduction</vt:lpstr>
      <vt:lpstr>Formal Definition of “GROUP”</vt:lpstr>
      <vt:lpstr>Definition Continued ….</vt:lpstr>
      <vt:lpstr>Examples</vt:lpstr>
      <vt:lpstr>Examples</vt:lpstr>
      <vt:lpstr>Examples</vt:lpstr>
      <vt:lpstr>Examples</vt:lpstr>
      <vt:lpstr>Subgroups</vt:lpstr>
      <vt:lpstr>Examples: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Prepared by : Prof. Patil Prashant K.</dc:title>
  <dc:creator>Dell</dc:creator>
  <cp:lastModifiedBy>sai</cp:lastModifiedBy>
  <cp:revision>173</cp:revision>
  <dcterms:created xsi:type="dcterms:W3CDTF">2019-01-04T09:48:27Z</dcterms:created>
  <dcterms:modified xsi:type="dcterms:W3CDTF">2022-11-26T12:23:21Z</dcterms:modified>
</cp:coreProperties>
</file>