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4" r:id="rId1"/>
  </p:sld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</a:t>
            </a:r>
            <a:r>
              <a:rPr lang="en-IN" dirty="0" err="1" smtClean="0"/>
              <a:t>T.Y.BSc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r>
              <a:rPr lang="en-IN" sz="4400" smtClean="0"/>
              <a:t> NUCLEAR </a:t>
            </a:r>
            <a:r>
              <a:rPr lang="en-IN" sz="4400" dirty="0" smtClean="0"/>
              <a:t>CHEMISTRY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791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1025525"/>
            <a:chOff x="0" y="1"/>
            <a:chExt cx="9144000" cy="1025525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673100" cy="382905"/>
            </a:xfrm>
            <a:custGeom>
              <a:avLst/>
              <a:gdLst/>
              <a:ahLst/>
              <a:cxnLst/>
              <a:rect l="l" t="t" r="r" b="b"/>
              <a:pathLst>
                <a:path w="673100" h="382905">
                  <a:moveTo>
                    <a:pt x="0" y="382487"/>
                  </a:moveTo>
                  <a:lnTo>
                    <a:pt x="673099" y="382487"/>
                  </a:lnTo>
                  <a:lnTo>
                    <a:pt x="673099" y="0"/>
                  </a:lnTo>
                  <a:lnTo>
                    <a:pt x="0" y="0"/>
                  </a:lnTo>
                  <a:lnTo>
                    <a:pt x="0" y="382487"/>
                  </a:lnTo>
                  <a:close/>
                </a:path>
              </a:pathLst>
            </a:custGeom>
            <a:solidFill>
              <a:srgbClr val="AB2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82488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3998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3998" y="642937"/>
                  </a:lnTo>
                  <a:lnTo>
                    <a:pt x="9143998" y="0"/>
                  </a:lnTo>
                  <a:close/>
                </a:path>
              </a:pathLst>
            </a:custGeom>
            <a:solidFill>
              <a:srgbClr val="A9B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"/>
              <a:ext cx="673100" cy="382905"/>
            </a:xfrm>
            <a:custGeom>
              <a:avLst/>
              <a:gdLst/>
              <a:ahLst/>
              <a:cxnLst/>
              <a:rect l="l" t="t" r="r" b="b"/>
              <a:pathLst>
                <a:path w="673100" h="382905">
                  <a:moveTo>
                    <a:pt x="0" y="382487"/>
                  </a:moveTo>
                  <a:lnTo>
                    <a:pt x="673099" y="382487"/>
                  </a:lnTo>
                  <a:lnTo>
                    <a:pt x="673099" y="0"/>
                  </a:lnTo>
                  <a:lnTo>
                    <a:pt x="0" y="0"/>
                  </a:lnTo>
                  <a:lnTo>
                    <a:pt x="0" y="382487"/>
                  </a:lnTo>
                  <a:close/>
                </a:path>
              </a:pathLst>
            </a:custGeom>
            <a:solidFill>
              <a:srgbClr val="AB2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82488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3998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3998" y="642937"/>
                  </a:lnTo>
                  <a:lnTo>
                    <a:pt x="9143998" y="0"/>
                  </a:lnTo>
                  <a:close/>
                </a:path>
              </a:pathLst>
            </a:custGeom>
            <a:solidFill>
              <a:srgbClr val="A9B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32456" y="497682"/>
            <a:ext cx="34848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5" dirty="0">
                <a:latin typeface="Arial MT"/>
                <a:cs typeface="Arial MT"/>
              </a:rPr>
              <a:t>Types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Radioactivity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39" y="1084868"/>
            <a:ext cx="4727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sz="3200" spc="-5" dirty="0">
                <a:solidFill>
                  <a:srgbClr val="132FFF"/>
                </a:solidFill>
                <a:latin typeface="Calibri"/>
                <a:cs typeface="Calibri"/>
              </a:rPr>
              <a:t>2.	Beta</a:t>
            </a:r>
            <a:r>
              <a:rPr sz="3200" spc="-15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32FFF"/>
                </a:solidFill>
                <a:latin typeface="Calibri"/>
                <a:cs typeface="Calibri"/>
              </a:rPr>
              <a:t>Particle</a:t>
            </a:r>
            <a:r>
              <a:rPr sz="3200" spc="-1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32FFF"/>
                </a:solidFill>
                <a:latin typeface="Calibri"/>
                <a:cs typeface="Calibri"/>
              </a:rPr>
              <a:t>(β)</a:t>
            </a:r>
            <a:r>
              <a:rPr sz="3200" spc="-15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32FFF"/>
                </a:solidFill>
                <a:latin typeface="Calibri"/>
                <a:cs typeface="Calibri"/>
              </a:rPr>
              <a:t>Emission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39" y="3321084"/>
            <a:ext cx="8074025" cy="11938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132FFF"/>
                </a:solidFill>
                <a:latin typeface="Calibri"/>
                <a:cs typeface="Calibri"/>
              </a:rPr>
              <a:t>β</a:t>
            </a:r>
            <a:r>
              <a:rPr sz="3200" spc="-15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32FFF"/>
                </a:solidFill>
                <a:latin typeface="Calibri"/>
                <a:cs typeface="Calibri"/>
              </a:rPr>
              <a:t>particle:</a:t>
            </a:r>
            <a:r>
              <a:rPr sz="3200" spc="-15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electron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Net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eﬀect: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neutron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changed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proton.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353" y="2021207"/>
            <a:ext cx="4845034" cy="5892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4734" y="3426939"/>
            <a:ext cx="607449" cy="4666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356657" y="4829694"/>
            <a:ext cx="2664460" cy="768985"/>
            <a:chOff x="2356657" y="4829694"/>
            <a:chExt cx="2664460" cy="76898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6657" y="4829694"/>
              <a:ext cx="2664228" cy="7689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07616" y="4855796"/>
              <a:ext cx="2563495" cy="668020"/>
            </a:xfrm>
            <a:custGeom>
              <a:avLst/>
              <a:gdLst/>
              <a:ahLst/>
              <a:cxnLst/>
              <a:rect l="l" t="t" r="r" b="b"/>
              <a:pathLst>
                <a:path w="2563495" h="668020">
                  <a:moveTo>
                    <a:pt x="2562903" y="0"/>
                  </a:moveTo>
                  <a:lnTo>
                    <a:pt x="0" y="0"/>
                  </a:lnTo>
                  <a:lnTo>
                    <a:pt x="0" y="667400"/>
                  </a:lnTo>
                  <a:lnTo>
                    <a:pt x="2562903" y="667400"/>
                  </a:lnTo>
                  <a:lnTo>
                    <a:pt x="2562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07616" y="4855796"/>
              <a:ext cx="2563495" cy="668020"/>
            </a:xfrm>
            <a:custGeom>
              <a:avLst/>
              <a:gdLst/>
              <a:ahLst/>
              <a:cxnLst/>
              <a:rect l="l" t="t" r="r" b="b"/>
              <a:pathLst>
                <a:path w="2563495" h="668020">
                  <a:moveTo>
                    <a:pt x="0" y="0"/>
                  </a:moveTo>
                  <a:lnTo>
                    <a:pt x="2562902" y="0"/>
                  </a:lnTo>
                  <a:lnTo>
                    <a:pt x="2562902" y="667400"/>
                  </a:lnTo>
                  <a:lnTo>
                    <a:pt x="0" y="6674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48236" y="5161428"/>
            <a:ext cx="134620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900" spc="5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3479" y="4867245"/>
            <a:ext cx="1130300" cy="6121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14"/>
              </a:spcBef>
              <a:tabLst>
                <a:tab pos="995044" algn="l"/>
              </a:tabLst>
            </a:pPr>
            <a:r>
              <a:rPr sz="1900" spc="5" dirty="0">
                <a:latin typeface="Times New Roman"/>
                <a:cs typeface="Times New Roman"/>
              </a:rPr>
              <a:t>1	1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900" spc="5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46915" y="4878222"/>
            <a:ext cx="1506855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990600" algn="l"/>
              </a:tabLst>
            </a:pPr>
            <a:r>
              <a:rPr sz="3300" i="1" spc="5" dirty="0">
                <a:latin typeface="Times New Roman"/>
                <a:cs typeface="Times New Roman"/>
              </a:rPr>
              <a:t>n</a:t>
            </a:r>
            <a:r>
              <a:rPr sz="3300" i="1" spc="-190" dirty="0">
                <a:latin typeface="Times New Roman"/>
                <a:cs typeface="Times New Roman"/>
              </a:rPr>
              <a:t> </a:t>
            </a:r>
            <a:r>
              <a:rPr sz="3300" spc="15" dirty="0">
                <a:latin typeface="Symbol"/>
                <a:cs typeface="Symbol"/>
              </a:rPr>
              <a:t></a:t>
            </a:r>
            <a:r>
              <a:rPr sz="3300" dirty="0">
                <a:latin typeface="Times New Roman"/>
                <a:cs typeface="Times New Roman"/>
              </a:rPr>
              <a:t>	</a:t>
            </a:r>
            <a:r>
              <a:rPr sz="3300" i="1" spc="5" dirty="0">
                <a:latin typeface="Times New Roman"/>
                <a:cs typeface="Times New Roman"/>
              </a:rPr>
              <a:t>p</a:t>
            </a:r>
            <a:r>
              <a:rPr sz="3300" i="1" spc="-350" dirty="0">
                <a:latin typeface="Times New Roman"/>
                <a:cs typeface="Times New Roman"/>
              </a:rPr>
              <a:t> </a:t>
            </a:r>
            <a:r>
              <a:rPr sz="3300" spc="10" dirty="0">
                <a:latin typeface="Symbol"/>
                <a:cs typeface="Symbol"/>
              </a:rPr>
              <a:t>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7481" y="5161428"/>
            <a:ext cx="267970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900" dirty="0">
                <a:latin typeface="Symbol"/>
                <a:cs typeface="Symbol"/>
              </a:rPr>
              <a:t></a:t>
            </a:r>
            <a:r>
              <a:rPr sz="1900" spc="5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44903" y="4689418"/>
            <a:ext cx="401320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900" spc="5" dirty="0">
                <a:latin typeface="Times New Roman"/>
                <a:cs typeface="Times New Roman"/>
              </a:rPr>
              <a:t>0</a:t>
            </a:r>
            <a:r>
              <a:rPr sz="1900" spc="-254" dirty="0">
                <a:latin typeface="Times New Roman"/>
                <a:cs typeface="Times New Roman"/>
              </a:rPr>
              <a:t> </a:t>
            </a:r>
            <a:r>
              <a:rPr sz="4950" i="1" spc="7" baseline="-25252" dirty="0">
                <a:latin typeface="Times New Roman"/>
                <a:cs typeface="Times New Roman"/>
              </a:rPr>
              <a:t>e</a:t>
            </a:r>
            <a:endParaRPr sz="4950" baseline="-2525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pc="-35" dirty="0">
                <a:solidFill>
                  <a:srgbClr val="000000"/>
                </a:solidFill>
              </a:rPr>
              <a:t>Types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Radioactivity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9" y="1595120"/>
            <a:ext cx="43389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sz="3000" spc="-5" dirty="0">
                <a:solidFill>
                  <a:srgbClr val="132FFF"/>
                </a:solidFill>
                <a:latin typeface="Calibri"/>
                <a:cs typeface="Calibri"/>
              </a:rPr>
              <a:t>3.	Gamma</a:t>
            </a:r>
            <a:r>
              <a:rPr sz="3000" spc="-3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32FFF"/>
                </a:solidFill>
                <a:latin typeface="Calibri"/>
                <a:cs typeface="Calibri"/>
              </a:rPr>
              <a:t>Ray</a:t>
            </a:r>
            <a:r>
              <a:rPr sz="3000" spc="-3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32FFF"/>
                </a:solidFill>
                <a:latin typeface="Calibri"/>
                <a:cs typeface="Calibri"/>
              </a:rPr>
              <a:t>(γ)</a:t>
            </a:r>
            <a:r>
              <a:rPr sz="3000" spc="-3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132FFF"/>
                </a:solidFill>
                <a:latin typeface="Calibri"/>
                <a:cs typeface="Calibri"/>
              </a:rPr>
              <a:t>Emission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9" y="3604259"/>
            <a:ext cx="7824470" cy="23114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5600" marR="646430" indent="-342900">
              <a:lnSpc>
                <a:spcPts val="3180"/>
              </a:lnSpc>
              <a:spcBef>
                <a:spcPts val="555"/>
              </a:spcBef>
              <a:buClr>
                <a:srgbClr val="0000D4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032ADD"/>
                </a:solidFill>
                <a:latin typeface="Calibri"/>
                <a:cs typeface="Calibri"/>
              </a:rPr>
              <a:t>Gamma</a:t>
            </a:r>
            <a:r>
              <a:rPr sz="3000" dirty="0">
                <a:solidFill>
                  <a:srgbClr val="032AD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32ADD"/>
                </a:solidFill>
                <a:latin typeface="Calibri"/>
                <a:cs typeface="Calibri"/>
              </a:rPr>
              <a:t>ray:</a:t>
            </a:r>
            <a:r>
              <a:rPr sz="3000" dirty="0">
                <a:solidFill>
                  <a:srgbClr val="032AD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high-energy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photon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light </a:t>
            </a:r>
            <a:r>
              <a:rPr sz="3000" spc="-5" dirty="0">
                <a:latin typeface="Calibri"/>
                <a:cs typeface="Calibri"/>
              </a:rPr>
              <a:t>(no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charge or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mass)</a:t>
            </a:r>
            <a:endParaRPr sz="3000">
              <a:latin typeface="Calibri"/>
              <a:cs typeface="Calibri"/>
            </a:endParaRPr>
          </a:p>
          <a:p>
            <a:pPr marL="355600" marR="474980" indent="-342900">
              <a:lnSpc>
                <a:spcPts val="3180"/>
              </a:lnSpc>
              <a:spcBef>
                <a:spcPts val="8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Often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accompanies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diﬀerent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types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nuclear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decays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Net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eﬀect: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no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change in</a:t>
            </a:r>
            <a:r>
              <a:rPr sz="3000" spc="-5" dirty="0">
                <a:latin typeface="Calibri"/>
                <a:cs typeface="Calibri"/>
              </a:rPr>
              <a:t> mass or atomic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number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128" y="2450148"/>
            <a:ext cx="6379860" cy="6504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1025525"/>
            <a:chOff x="0" y="1"/>
            <a:chExt cx="9144000" cy="1025525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673100" cy="382905"/>
            </a:xfrm>
            <a:custGeom>
              <a:avLst/>
              <a:gdLst/>
              <a:ahLst/>
              <a:cxnLst/>
              <a:rect l="l" t="t" r="r" b="b"/>
              <a:pathLst>
                <a:path w="673100" h="382905">
                  <a:moveTo>
                    <a:pt x="0" y="382487"/>
                  </a:moveTo>
                  <a:lnTo>
                    <a:pt x="673099" y="382487"/>
                  </a:lnTo>
                  <a:lnTo>
                    <a:pt x="673099" y="0"/>
                  </a:lnTo>
                  <a:lnTo>
                    <a:pt x="0" y="0"/>
                  </a:lnTo>
                  <a:lnTo>
                    <a:pt x="0" y="382487"/>
                  </a:lnTo>
                  <a:close/>
                </a:path>
              </a:pathLst>
            </a:custGeom>
            <a:solidFill>
              <a:srgbClr val="AB2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82488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3998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3998" y="642937"/>
                  </a:lnTo>
                  <a:lnTo>
                    <a:pt x="9143998" y="0"/>
                  </a:lnTo>
                  <a:close/>
                </a:path>
              </a:pathLst>
            </a:custGeom>
            <a:solidFill>
              <a:srgbClr val="A9B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"/>
              <a:ext cx="673100" cy="382905"/>
            </a:xfrm>
            <a:custGeom>
              <a:avLst/>
              <a:gdLst/>
              <a:ahLst/>
              <a:cxnLst/>
              <a:rect l="l" t="t" r="r" b="b"/>
              <a:pathLst>
                <a:path w="673100" h="382905">
                  <a:moveTo>
                    <a:pt x="0" y="382487"/>
                  </a:moveTo>
                  <a:lnTo>
                    <a:pt x="673099" y="382487"/>
                  </a:lnTo>
                  <a:lnTo>
                    <a:pt x="673099" y="0"/>
                  </a:lnTo>
                  <a:lnTo>
                    <a:pt x="0" y="0"/>
                  </a:lnTo>
                  <a:lnTo>
                    <a:pt x="0" y="382487"/>
                  </a:lnTo>
                  <a:close/>
                </a:path>
              </a:pathLst>
            </a:custGeom>
            <a:solidFill>
              <a:srgbClr val="AB2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82488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3998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9143998" y="642937"/>
                  </a:lnTo>
                  <a:lnTo>
                    <a:pt x="9143998" y="0"/>
                  </a:lnTo>
                  <a:close/>
                </a:path>
              </a:pathLst>
            </a:custGeom>
            <a:solidFill>
              <a:srgbClr val="A9B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13163" y="5831377"/>
            <a:ext cx="2818130" cy="765175"/>
            <a:chOff x="1413163" y="5831377"/>
            <a:chExt cx="2818130" cy="7651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3163" y="5831377"/>
              <a:ext cx="2818014" cy="7647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64097" y="5856897"/>
              <a:ext cx="2716530" cy="668020"/>
            </a:xfrm>
            <a:custGeom>
              <a:avLst/>
              <a:gdLst/>
              <a:ahLst/>
              <a:cxnLst/>
              <a:rect l="l" t="t" r="r" b="b"/>
              <a:pathLst>
                <a:path w="2716529" h="668020">
                  <a:moveTo>
                    <a:pt x="2716519" y="0"/>
                  </a:moveTo>
                  <a:lnTo>
                    <a:pt x="0" y="0"/>
                  </a:lnTo>
                  <a:lnTo>
                    <a:pt x="0" y="667400"/>
                  </a:lnTo>
                  <a:lnTo>
                    <a:pt x="2716519" y="667400"/>
                  </a:lnTo>
                  <a:lnTo>
                    <a:pt x="2716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64097" y="5856897"/>
              <a:ext cx="2716530" cy="668020"/>
            </a:xfrm>
            <a:custGeom>
              <a:avLst/>
              <a:gdLst/>
              <a:ahLst/>
              <a:cxnLst/>
              <a:rect l="l" t="t" r="r" b="b"/>
              <a:pathLst>
                <a:path w="2716529" h="668020">
                  <a:moveTo>
                    <a:pt x="0" y="0"/>
                  </a:moveTo>
                  <a:lnTo>
                    <a:pt x="2716519" y="0"/>
                  </a:lnTo>
                  <a:lnTo>
                    <a:pt x="2716519" y="667400"/>
                  </a:lnTo>
                  <a:lnTo>
                    <a:pt x="0" y="6674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32456" y="497682"/>
            <a:ext cx="34848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5" dirty="0">
                <a:latin typeface="Arial MT"/>
                <a:cs typeface="Arial MT"/>
              </a:rPr>
              <a:t>Types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Radioactivity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39" y="1592579"/>
            <a:ext cx="34690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sz="3200" spc="-5" dirty="0">
                <a:solidFill>
                  <a:srgbClr val="132FFF"/>
                </a:solidFill>
                <a:latin typeface="Calibri"/>
                <a:cs typeface="Calibri"/>
              </a:rPr>
              <a:t>4.	Positron</a:t>
            </a:r>
            <a:r>
              <a:rPr sz="3200" spc="-4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32FFF"/>
                </a:solidFill>
                <a:latin typeface="Calibri"/>
                <a:cs typeface="Calibri"/>
              </a:rPr>
              <a:t>Emission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839" y="3734816"/>
            <a:ext cx="8124825" cy="202438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93700" marR="748030" indent="-342900">
              <a:lnSpc>
                <a:spcPts val="3429"/>
              </a:lnSpc>
              <a:spcBef>
                <a:spcPts val="55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3200" spc="-5" dirty="0">
                <a:solidFill>
                  <a:srgbClr val="132FFF"/>
                </a:solidFill>
                <a:latin typeface="Calibri"/>
                <a:cs typeface="Calibri"/>
              </a:rPr>
              <a:t>Positron </a:t>
            </a:r>
            <a:r>
              <a:rPr sz="3200" dirty="0">
                <a:solidFill>
                  <a:srgbClr val="132FFF"/>
                </a:solidFill>
                <a:latin typeface="Calibri"/>
                <a:cs typeface="Calibri"/>
              </a:rPr>
              <a:t>(β</a:t>
            </a:r>
            <a:r>
              <a:rPr sz="3150" baseline="25132" dirty="0">
                <a:solidFill>
                  <a:srgbClr val="194FFF"/>
                </a:solidFill>
                <a:latin typeface="Calibri"/>
                <a:cs typeface="Calibri"/>
              </a:rPr>
              <a:t>+</a:t>
            </a:r>
            <a:r>
              <a:rPr sz="3200" dirty="0">
                <a:solidFill>
                  <a:srgbClr val="132FFF"/>
                </a:solidFill>
                <a:latin typeface="Calibri"/>
                <a:cs typeface="Calibri"/>
              </a:rPr>
              <a:t>):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particle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with same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mass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electron </a:t>
            </a:r>
            <a:r>
              <a:rPr sz="3200" dirty="0">
                <a:latin typeface="Calibri"/>
                <a:cs typeface="Calibri"/>
              </a:rPr>
              <a:t>but </a:t>
            </a:r>
            <a:r>
              <a:rPr sz="3200" spc="-5" dirty="0">
                <a:latin typeface="Calibri"/>
                <a:cs typeface="Calibri"/>
              </a:rPr>
              <a:t>opposite charge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75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3200" dirty="0">
                <a:latin typeface="Calibri"/>
                <a:cs typeface="Calibri"/>
              </a:rPr>
              <a:t>Net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eﬀect: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proton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changed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neutron.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0588" y="2497253"/>
            <a:ext cx="4691685" cy="70721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1828" y="4154924"/>
            <a:ext cx="650681" cy="71708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723753" y="6162366"/>
            <a:ext cx="13462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00" spc="5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1759" y="5867770"/>
            <a:ext cx="1188720" cy="613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20"/>
              </a:spcBef>
              <a:tabLst>
                <a:tab pos="1053465" algn="l"/>
              </a:tabLst>
            </a:pPr>
            <a:r>
              <a:rPr sz="1900" spc="5" dirty="0">
                <a:latin typeface="Times New Roman"/>
                <a:cs typeface="Times New Roman"/>
              </a:rPr>
              <a:t>1	1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900" spc="5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05249" y="6162366"/>
            <a:ext cx="13462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00" spc="5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05249" y="5867770"/>
            <a:ext cx="13462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00" spc="5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01645" y="5878763"/>
            <a:ext cx="1953895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995044" algn="l"/>
                <a:tab pos="1753870" algn="l"/>
              </a:tabLst>
            </a:pPr>
            <a:r>
              <a:rPr sz="3300" i="1" spc="5" dirty="0">
                <a:latin typeface="Times New Roman"/>
                <a:cs typeface="Times New Roman"/>
              </a:rPr>
              <a:t>p</a:t>
            </a:r>
            <a:r>
              <a:rPr sz="3300" i="1" spc="-215" dirty="0">
                <a:latin typeface="Times New Roman"/>
                <a:cs typeface="Times New Roman"/>
              </a:rPr>
              <a:t> </a:t>
            </a:r>
            <a:r>
              <a:rPr sz="3300" spc="15" dirty="0">
                <a:latin typeface="Symbol"/>
                <a:cs typeface="Symbol"/>
              </a:rPr>
              <a:t></a:t>
            </a:r>
            <a:r>
              <a:rPr sz="3300" dirty="0">
                <a:latin typeface="Times New Roman"/>
                <a:cs typeface="Times New Roman"/>
              </a:rPr>
              <a:t>	</a:t>
            </a:r>
            <a:r>
              <a:rPr sz="3300" i="1" spc="5" dirty="0">
                <a:latin typeface="Times New Roman"/>
                <a:cs typeface="Times New Roman"/>
              </a:rPr>
              <a:t>n</a:t>
            </a:r>
            <a:r>
              <a:rPr sz="3300" i="1" spc="-325" dirty="0">
                <a:latin typeface="Times New Roman"/>
                <a:cs typeface="Times New Roman"/>
              </a:rPr>
              <a:t> </a:t>
            </a:r>
            <a:r>
              <a:rPr sz="3300" spc="10" dirty="0">
                <a:latin typeface="Symbol"/>
                <a:cs typeface="Symbol"/>
              </a:rPr>
              <a:t></a:t>
            </a:r>
            <a:r>
              <a:rPr sz="3300" dirty="0">
                <a:latin typeface="Times New Roman"/>
                <a:cs typeface="Times New Roman"/>
              </a:rPr>
              <a:t>	</a:t>
            </a:r>
            <a:r>
              <a:rPr sz="3300" i="1" spc="5" dirty="0">
                <a:latin typeface="Times New Roman"/>
                <a:cs typeface="Times New Roman"/>
              </a:rPr>
              <a:t>e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pc="-35" dirty="0">
                <a:solidFill>
                  <a:srgbClr val="000000"/>
                </a:solidFill>
              </a:rPr>
              <a:t>Types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Radioactivity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9" y="1592579"/>
            <a:ext cx="2807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132FFF"/>
                </a:solidFill>
                <a:latin typeface="Calibri"/>
                <a:cs typeface="Calibri"/>
              </a:rPr>
              <a:t>Electron</a:t>
            </a:r>
            <a:r>
              <a:rPr sz="3200" spc="-35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32FFF"/>
                </a:solidFill>
                <a:latin typeface="Calibri"/>
                <a:cs typeface="Calibri"/>
              </a:rPr>
              <a:t>Capture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9" y="3734816"/>
            <a:ext cx="7844790" cy="202438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5600" marR="5080" indent="-342900">
              <a:lnSpc>
                <a:spcPts val="3429"/>
              </a:lnSpc>
              <a:spcBef>
                <a:spcPts val="55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One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inner-orbital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electrons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captured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nucleus.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Net</a:t>
            </a:r>
            <a:r>
              <a:rPr sz="3200" spc="-5" dirty="0">
                <a:latin typeface="Calibri"/>
                <a:cs typeface="Calibri"/>
              </a:rPr>
              <a:t> result: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Changes </a:t>
            </a:r>
            <a:r>
              <a:rPr sz="3200" spc="-5" dirty="0">
                <a:latin typeface="Calibri"/>
                <a:cs typeface="Calibri"/>
              </a:rPr>
              <a:t>proton </a:t>
            </a:r>
            <a:r>
              <a:rPr sz="3200" dirty="0">
                <a:latin typeface="Calibri"/>
                <a:cs typeface="Calibri"/>
              </a:rPr>
              <a:t>into</a:t>
            </a:r>
            <a:r>
              <a:rPr sz="3200" spc="-5" dirty="0">
                <a:latin typeface="Calibri"/>
                <a:cs typeface="Calibri"/>
              </a:rPr>
              <a:t> neutron.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way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make gold?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Impractical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9602" y="2264110"/>
            <a:ext cx="4843167" cy="13840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673100" cy="382905"/>
          </a:xfrm>
          <a:custGeom>
            <a:avLst/>
            <a:gdLst/>
            <a:ahLst/>
            <a:cxnLst/>
            <a:rect l="l" t="t" r="r" b="b"/>
            <a:pathLst>
              <a:path w="673100" h="382905">
                <a:moveTo>
                  <a:pt x="673087" y="0"/>
                </a:moveTo>
                <a:lnTo>
                  <a:pt x="0" y="0"/>
                </a:lnTo>
                <a:lnTo>
                  <a:pt x="0" y="382485"/>
                </a:lnTo>
                <a:lnTo>
                  <a:pt x="673087" y="382485"/>
                </a:lnTo>
                <a:lnTo>
                  <a:pt x="673087" y="0"/>
                </a:lnTo>
                <a:close/>
              </a:path>
            </a:pathLst>
          </a:custGeom>
          <a:solidFill>
            <a:srgbClr val="AB2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dirty="0">
                <a:solidFill>
                  <a:srgbClr val="000000"/>
                </a:solidFill>
              </a:rPr>
              <a:t>Summary: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Radioactivity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66" y="1482042"/>
            <a:ext cx="8946903" cy="387781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99230" y="6348553"/>
            <a:ext cx="81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Ex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Probs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4232" y="5307676"/>
            <a:ext cx="5544820" cy="985519"/>
            <a:chOff x="1654232" y="5307676"/>
            <a:chExt cx="5544820" cy="9855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4232" y="5307676"/>
              <a:ext cx="5544588" cy="9850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03387" y="5335649"/>
              <a:ext cx="5445125" cy="884555"/>
            </a:xfrm>
            <a:custGeom>
              <a:avLst/>
              <a:gdLst/>
              <a:ahLst/>
              <a:cxnLst/>
              <a:rect l="l" t="t" r="r" b="b"/>
              <a:pathLst>
                <a:path w="5445125" h="884554">
                  <a:moveTo>
                    <a:pt x="5445123" y="0"/>
                  </a:moveTo>
                  <a:lnTo>
                    <a:pt x="0" y="0"/>
                  </a:lnTo>
                  <a:lnTo>
                    <a:pt x="0" y="884175"/>
                  </a:lnTo>
                  <a:lnTo>
                    <a:pt x="5445123" y="884175"/>
                  </a:lnTo>
                  <a:lnTo>
                    <a:pt x="5445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3387" y="5335649"/>
              <a:ext cx="5445125" cy="884555"/>
            </a:xfrm>
            <a:custGeom>
              <a:avLst/>
              <a:gdLst/>
              <a:ahLst/>
              <a:cxnLst/>
              <a:rect l="l" t="t" r="r" b="b"/>
              <a:pathLst>
                <a:path w="5445125" h="884554">
                  <a:moveTo>
                    <a:pt x="0" y="0"/>
                  </a:moveTo>
                  <a:lnTo>
                    <a:pt x="5445123" y="0"/>
                  </a:lnTo>
                  <a:lnTo>
                    <a:pt x="5445123" y="884174"/>
                  </a:lnTo>
                  <a:lnTo>
                    <a:pt x="0" y="8841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049086" y="4243647"/>
            <a:ext cx="5058410" cy="985519"/>
            <a:chOff x="2049086" y="4243647"/>
            <a:chExt cx="5058410" cy="98551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086" y="4243647"/>
              <a:ext cx="5058294" cy="9850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99129" y="4269676"/>
              <a:ext cx="4956810" cy="884555"/>
            </a:xfrm>
            <a:custGeom>
              <a:avLst/>
              <a:gdLst/>
              <a:ahLst/>
              <a:cxnLst/>
              <a:rect l="l" t="t" r="r" b="b"/>
              <a:pathLst>
                <a:path w="4956809" h="884554">
                  <a:moveTo>
                    <a:pt x="4956765" y="0"/>
                  </a:moveTo>
                  <a:lnTo>
                    <a:pt x="0" y="0"/>
                  </a:lnTo>
                  <a:lnTo>
                    <a:pt x="0" y="884174"/>
                  </a:lnTo>
                  <a:lnTo>
                    <a:pt x="4956765" y="884174"/>
                  </a:lnTo>
                  <a:lnTo>
                    <a:pt x="4956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99129" y="4269676"/>
              <a:ext cx="4956810" cy="884555"/>
            </a:xfrm>
            <a:custGeom>
              <a:avLst/>
              <a:gdLst/>
              <a:ahLst/>
              <a:cxnLst/>
              <a:rect l="l" t="t" r="r" b="b"/>
              <a:pathLst>
                <a:path w="4956809" h="884554">
                  <a:moveTo>
                    <a:pt x="0" y="0"/>
                  </a:moveTo>
                  <a:lnTo>
                    <a:pt x="4956764" y="0"/>
                  </a:lnTo>
                  <a:lnTo>
                    <a:pt x="4956764" y="884174"/>
                  </a:lnTo>
                  <a:lnTo>
                    <a:pt x="0" y="8841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39" y="286777"/>
            <a:ext cx="7827009" cy="372110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250825" algn="ctr">
              <a:lnSpc>
                <a:spcPct val="100000"/>
              </a:lnSpc>
              <a:spcBef>
                <a:spcPts val="1760"/>
              </a:spcBef>
            </a:pPr>
            <a:r>
              <a:rPr sz="2800" dirty="0">
                <a:latin typeface="Arial MT"/>
                <a:cs typeface="Arial MT"/>
              </a:rPr>
              <a:t>Nuclear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Transmutation</a:t>
            </a:r>
            <a:endParaRPr sz="2800">
              <a:latin typeface="Arial MT"/>
              <a:cs typeface="Arial MT"/>
            </a:endParaRPr>
          </a:p>
          <a:p>
            <a:pPr marL="355600" marR="112395" indent="-342900">
              <a:lnSpc>
                <a:spcPct val="100000"/>
              </a:lnSpc>
              <a:spcBef>
                <a:spcPts val="17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132FFF"/>
                </a:solidFill>
                <a:latin typeface="Calibri"/>
                <a:cs typeface="Calibri"/>
              </a:rPr>
              <a:t>Nuclear </a:t>
            </a:r>
            <a:r>
              <a:rPr sz="3000" spc="-5" dirty="0">
                <a:solidFill>
                  <a:srgbClr val="132FFF"/>
                </a:solidFill>
                <a:latin typeface="Calibri"/>
                <a:cs typeface="Calibri"/>
              </a:rPr>
              <a:t>transmutation</a:t>
            </a:r>
            <a:r>
              <a:rPr sz="3000" spc="-5" dirty="0">
                <a:latin typeface="Calibri"/>
                <a:cs typeface="Calibri"/>
              </a:rPr>
              <a:t>: </a:t>
            </a:r>
            <a:r>
              <a:rPr sz="3000" dirty="0">
                <a:latin typeface="Calibri"/>
                <a:cs typeface="Calibri"/>
              </a:rPr>
              <a:t>the change </a:t>
            </a:r>
            <a:r>
              <a:rPr sz="3000" spc="-5" dirty="0">
                <a:latin typeface="Calibri"/>
                <a:cs typeface="Calibri"/>
              </a:rPr>
              <a:t>of one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element</a:t>
            </a:r>
            <a:r>
              <a:rPr sz="3000" dirty="0">
                <a:latin typeface="Calibri"/>
                <a:cs typeface="Calibri"/>
              </a:rPr>
              <a:t> into </a:t>
            </a:r>
            <a:r>
              <a:rPr sz="3000" spc="-5" dirty="0">
                <a:latin typeface="Calibri"/>
                <a:cs typeface="Calibri"/>
              </a:rPr>
              <a:t>another</a:t>
            </a:r>
            <a:r>
              <a:rPr sz="3000" dirty="0">
                <a:latin typeface="Calibri"/>
                <a:cs typeface="Calibri"/>
              </a:rPr>
              <a:t> by </a:t>
            </a:r>
            <a:r>
              <a:rPr sz="3000" spc="-5" dirty="0">
                <a:latin typeface="Calibri"/>
                <a:cs typeface="Calibri"/>
              </a:rPr>
              <a:t>particle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bombardment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(neutron, </a:t>
            </a:r>
            <a:r>
              <a:rPr sz="3000" dirty="0">
                <a:latin typeface="Calibri"/>
                <a:cs typeface="Calibri"/>
              </a:rPr>
              <a:t>α </a:t>
            </a:r>
            <a:r>
              <a:rPr sz="3000" spc="-5" dirty="0">
                <a:latin typeface="Calibri"/>
                <a:cs typeface="Calibri"/>
              </a:rPr>
              <a:t>particle,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proton, </a:t>
            </a:r>
            <a:r>
              <a:rPr sz="3000" dirty="0">
                <a:latin typeface="Calibri"/>
                <a:cs typeface="Calibri"/>
              </a:rPr>
              <a:t>nucleus)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99700"/>
              </a:lnSpc>
              <a:spcBef>
                <a:spcPts val="7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Most</a:t>
            </a:r>
            <a:r>
              <a:rPr sz="3000" spc="-5" dirty="0">
                <a:latin typeface="Calibri"/>
                <a:cs typeface="Calibri"/>
              </a:rPr>
              <a:t> of</a:t>
            </a:r>
            <a:r>
              <a:rPr sz="3000" dirty="0">
                <a:latin typeface="Calibri"/>
                <a:cs typeface="Calibri"/>
              </a:rPr>
              <a:t> the </a:t>
            </a:r>
            <a:r>
              <a:rPr sz="3000" spc="-5" dirty="0">
                <a:latin typeface="Calibri"/>
                <a:cs typeface="Calibri"/>
              </a:rPr>
              <a:t>~3300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known radioisotopes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are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made through artificial </a:t>
            </a:r>
            <a:r>
              <a:rPr sz="3000" dirty="0">
                <a:latin typeface="Calibri"/>
                <a:cs typeface="Calibri"/>
              </a:rPr>
              <a:t>nuclear </a:t>
            </a:r>
            <a:r>
              <a:rPr sz="3000" spc="-5" dirty="0">
                <a:latin typeface="Calibri"/>
                <a:cs typeface="Calibri"/>
              </a:rPr>
              <a:t>transmutation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particle accelerators.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4125" y="4288969"/>
            <a:ext cx="335915" cy="802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550" spc="-5" dirty="0">
                <a:latin typeface="Times New Roman"/>
                <a:cs typeface="Times New Roman"/>
              </a:rPr>
              <a:t>14</a:t>
            </a:r>
            <a:endParaRPr sz="255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  <a:spcBef>
                <a:spcPts val="10"/>
              </a:spcBef>
            </a:pPr>
            <a:r>
              <a:rPr sz="2550" spc="-5" dirty="0">
                <a:latin typeface="Times New Roman"/>
                <a:cs typeface="Times New Roman"/>
              </a:rPr>
              <a:t>7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6409" y="4303510"/>
            <a:ext cx="8229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400" i="1" spc="-5" dirty="0">
                <a:latin typeface="Times New Roman"/>
                <a:cs typeface="Times New Roman"/>
              </a:rPr>
              <a:t>N</a:t>
            </a:r>
            <a:r>
              <a:rPr sz="4400" i="1" spc="-16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Symbol"/>
                <a:cs typeface="Symbol"/>
              </a:rPr>
              <a:t></a:t>
            </a:r>
            <a:endParaRPr sz="44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1662" y="4288969"/>
            <a:ext cx="229870" cy="802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90"/>
              </a:spcBef>
            </a:pPr>
            <a:r>
              <a:rPr sz="2550" spc="-5" dirty="0">
                <a:latin typeface="Times New Roman"/>
                <a:cs typeface="Times New Roman"/>
              </a:rPr>
              <a:t>1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550" spc="-5" dirty="0">
                <a:latin typeface="Times New Roman"/>
                <a:cs typeface="Times New Roman"/>
              </a:rPr>
              <a:t>0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1431" y="4303510"/>
            <a:ext cx="950594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400" i="1" spc="-5" dirty="0">
                <a:latin typeface="Times New Roman"/>
                <a:cs typeface="Times New Roman"/>
              </a:rPr>
              <a:t>n</a:t>
            </a:r>
            <a:r>
              <a:rPr sz="4400" i="1" spc="-254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Symbol"/>
                <a:cs typeface="Symbol"/>
              </a:rPr>
              <a:t></a:t>
            </a:r>
            <a:endParaRPr sz="44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3023" y="4288969"/>
            <a:ext cx="335915" cy="802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550" spc="-5" dirty="0">
                <a:latin typeface="Times New Roman"/>
                <a:cs typeface="Times New Roman"/>
              </a:rPr>
              <a:t>14</a:t>
            </a:r>
            <a:endParaRPr sz="2550">
              <a:latin typeface="Times New Roman"/>
              <a:cs typeface="Times New Roman"/>
            </a:endParaRPr>
          </a:p>
          <a:p>
            <a:pPr marL="116205">
              <a:lnSpc>
                <a:spcPct val="100000"/>
              </a:lnSpc>
              <a:spcBef>
                <a:spcPts val="10"/>
              </a:spcBef>
            </a:pPr>
            <a:r>
              <a:rPr sz="2550" spc="-5" dirty="0">
                <a:latin typeface="Times New Roman"/>
                <a:cs typeface="Times New Roman"/>
              </a:rPr>
              <a:t>6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4588" y="4303510"/>
            <a:ext cx="7905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400" i="1" spc="-5" dirty="0">
                <a:latin typeface="Times New Roman"/>
                <a:cs typeface="Times New Roman"/>
              </a:rPr>
              <a:t>C</a:t>
            </a:r>
            <a:r>
              <a:rPr sz="4400" i="1" spc="-32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Symbol"/>
                <a:cs typeface="Symbol"/>
              </a:rPr>
              <a:t></a:t>
            </a:r>
            <a:endParaRPr sz="44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55855" y="4288969"/>
            <a:ext cx="216535" cy="802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90"/>
              </a:spcBef>
            </a:pPr>
            <a:r>
              <a:rPr sz="2550" spc="-5" dirty="0">
                <a:latin typeface="Times New Roman"/>
                <a:cs typeface="Times New Roman"/>
              </a:rPr>
              <a:t>1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550" spc="-5" dirty="0">
                <a:latin typeface="Times New Roman"/>
                <a:cs typeface="Times New Roman"/>
              </a:rPr>
              <a:t>1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2536" y="4303510"/>
            <a:ext cx="41655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400" i="1" spc="-5" dirty="0">
                <a:latin typeface="Times New Roman"/>
                <a:cs typeface="Times New Roman"/>
              </a:rPr>
              <a:t>H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90649" y="5354883"/>
            <a:ext cx="484505" cy="802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550" spc="-90" dirty="0">
                <a:latin typeface="Times New Roman"/>
                <a:cs typeface="Times New Roman"/>
              </a:rPr>
              <a:t>238</a:t>
            </a:r>
            <a:endParaRPr sz="2550">
              <a:latin typeface="Times New Roman"/>
              <a:cs typeface="Times New Roman"/>
            </a:endParaRPr>
          </a:p>
          <a:p>
            <a:pPr marL="107314">
              <a:lnSpc>
                <a:spcPct val="100000"/>
              </a:lnSpc>
              <a:spcBef>
                <a:spcPts val="10"/>
              </a:spcBef>
            </a:pPr>
            <a:r>
              <a:rPr sz="2550" spc="-5" dirty="0">
                <a:latin typeface="Times New Roman"/>
                <a:cs typeface="Times New Roman"/>
              </a:rPr>
              <a:t>92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42955" y="5369426"/>
            <a:ext cx="8413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400" i="1" spc="-5" dirty="0">
                <a:latin typeface="Times New Roman"/>
                <a:cs typeface="Times New Roman"/>
              </a:rPr>
              <a:t>U</a:t>
            </a:r>
            <a:r>
              <a:rPr sz="4400" i="1" spc="-25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Symbol"/>
                <a:cs typeface="Symbol"/>
              </a:rPr>
              <a:t></a:t>
            </a:r>
            <a:endParaRPr sz="44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07197" y="5354883"/>
            <a:ext cx="219710" cy="802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90"/>
              </a:spcBef>
            </a:pPr>
            <a:r>
              <a:rPr sz="2550" spc="-5" dirty="0">
                <a:latin typeface="Times New Roman"/>
                <a:cs typeface="Times New Roman"/>
              </a:rPr>
              <a:t>4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550" spc="-5" dirty="0">
                <a:latin typeface="Times New Roman"/>
                <a:cs typeface="Times New Roman"/>
              </a:rPr>
              <a:t>2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51529" y="5369426"/>
            <a:ext cx="13100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400" i="1" spc="-45" dirty="0">
                <a:latin typeface="Times New Roman"/>
                <a:cs typeface="Times New Roman"/>
              </a:rPr>
              <a:t>H</a:t>
            </a:r>
            <a:r>
              <a:rPr sz="4400" i="1" spc="-5" dirty="0">
                <a:latin typeface="Times New Roman"/>
                <a:cs typeface="Times New Roman"/>
              </a:rPr>
              <a:t>e</a:t>
            </a:r>
            <a:r>
              <a:rPr sz="4400" i="1" spc="-31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Symbol"/>
                <a:cs typeface="Symbol"/>
              </a:rPr>
              <a:t></a:t>
            </a:r>
            <a:endParaRPr sz="44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04436" y="5354883"/>
            <a:ext cx="497205" cy="802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550" spc="-5" dirty="0">
                <a:latin typeface="Times New Roman"/>
                <a:cs typeface="Times New Roman"/>
              </a:rPr>
              <a:t>241</a:t>
            </a:r>
            <a:endParaRPr sz="2550">
              <a:latin typeface="Times New Roman"/>
              <a:cs typeface="Times New Roman"/>
            </a:endParaRPr>
          </a:p>
          <a:p>
            <a:pPr marL="93980">
              <a:lnSpc>
                <a:spcPct val="100000"/>
              </a:lnSpc>
              <a:spcBef>
                <a:spcPts val="10"/>
              </a:spcBef>
            </a:pPr>
            <a:r>
              <a:rPr sz="2550" spc="-5" dirty="0">
                <a:latin typeface="Times New Roman"/>
                <a:cs typeface="Times New Roman"/>
              </a:rPr>
              <a:t>94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98918" y="5369426"/>
            <a:ext cx="10115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400" i="1" spc="-35" dirty="0">
                <a:latin typeface="Times New Roman"/>
                <a:cs typeface="Times New Roman"/>
              </a:rPr>
              <a:t>P</a:t>
            </a:r>
            <a:r>
              <a:rPr sz="4400" i="1" spc="-5" dirty="0">
                <a:latin typeface="Times New Roman"/>
                <a:cs typeface="Times New Roman"/>
              </a:rPr>
              <a:t>u</a:t>
            </a:r>
            <a:r>
              <a:rPr sz="4400" i="1" spc="-50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Symbol"/>
                <a:cs typeface="Symbol"/>
              </a:rPr>
              <a:t></a:t>
            </a:r>
            <a:endParaRPr sz="44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33320" y="5354883"/>
            <a:ext cx="229870" cy="802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90"/>
              </a:spcBef>
            </a:pPr>
            <a:r>
              <a:rPr sz="2550" spc="-5" dirty="0">
                <a:latin typeface="Times New Roman"/>
                <a:cs typeface="Times New Roman"/>
              </a:rPr>
              <a:t>1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550" spc="-5" dirty="0">
                <a:latin typeface="Times New Roman"/>
                <a:cs typeface="Times New Roman"/>
              </a:rPr>
              <a:t>0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63108" y="5369426"/>
            <a:ext cx="2921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400" i="1" spc="-5" dirty="0">
                <a:latin typeface="Times New Roman"/>
                <a:cs typeface="Times New Roman"/>
              </a:rPr>
              <a:t>n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dirty="0">
                <a:solidFill>
                  <a:srgbClr val="000000"/>
                </a:solidFill>
              </a:rPr>
              <a:t>Nuclear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Transformation,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cont’d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9" y="1633220"/>
            <a:ext cx="7642859" cy="14782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All </a:t>
            </a:r>
            <a:r>
              <a:rPr sz="3200" spc="-5" dirty="0">
                <a:latin typeface="Calibri"/>
                <a:cs typeface="Calibri"/>
              </a:rPr>
              <a:t>elements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with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atomic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numbers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greater </a:t>
            </a:r>
            <a:r>
              <a:rPr sz="3200" dirty="0">
                <a:latin typeface="Calibri"/>
                <a:cs typeface="Calibri"/>
              </a:rPr>
              <a:t> than </a:t>
            </a:r>
            <a:r>
              <a:rPr sz="3200" spc="-5" dirty="0">
                <a:latin typeface="Calibri"/>
                <a:cs typeface="Calibri"/>
              </a:rPr>
              <a:t>92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(transuranium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elements)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have</a:t>
            </a:r>
            <a:r>
              <a:rPr sz="3200" dirty="0">
                <a:latin typeface="Calibri"/>
                <a:cs typeface="Calibri"/>
              </a:rPr>
              <a:t> been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artificially made.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156" y="3690851"/>
            <a:ext cx="6849687" cy="150044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59633" y="2128347"/>
            <a:ext cx="6824980" cy="1474470"/>
            <a:chOff x="1159633" y="2128347"/>
            <a:chExt cx="6824980" cy="1474470"/>
          </a:xfrm>
        </p:grpSpPr>
        <p:sp>
          <p:nvSpPr>
            <p:cNvPr id="4" name="object 4"/>
            <p:cNvSpPr/>
            <p:nvPr/>
          </p:nvSpPr>
          <p:spPr>
            <a:xfrm>
              <a:off x="1161711" y="2130425"/>
              <a:ext cx="6821170" cy="1470025"/>
            </a:xfrm>
            <a:custGeom>
              <a:avLst/>
              <a:gdLst/>
              <a:ahLst/>
              <a:cxnLst/>
              <a:rect l="l" t="t" r="r" b="b"/>
              <a:pathLst>
                <a:path w="6821170" h="1470025">
                  <a:moveTo>
                    <a:pt x="6820576" y="0"/>
                  </a:moveTo>
                  <a:lnTo>
                    <a:pt x="0" y="0"/>
                  </a:lnTo>
                  <a:lnTo>
                    <a:pt x="0" y="1470025"/>
                  </a:lnTo>
                  <a:lnTo>
                    <a:pt x="6820576" y="1470025"/>
                  </a:lnTo>
                  <a:lnTo>
                    <a:pt x="6820576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1711" y="2130425"/>
              <a:ext cx="6821170" cy="1470025"/>
            </a:xfrm>
            <a:custGeom>
              <a:avLst/>
              <a:gdLst/>
              <a:ahLst/>
              <a:cxnLst/>
              <a:rect l="l" t="t" r="r" b="b"/>
              <a:pathLst>
                <a:path w="6821170" h="1470025">
                  <a:moveTo>
                    <a:pt x="0" y="0"/>
                  </a:moveTo>
                  <a:lnTo>
                    <a:pt x="6820575" y="0"/>
                  </a:lnTo>
                  <a:lnTo>
                    <a:pt x="6820575" y="1470024"/>
                  </a:lnTo>
                  <a:lnTo>
                    <a:pt x="0" y="1470024"/>
                  </a:lnTo>
                  <a:lnTo>
                    <a:pt x="0" y="0"/>
                  </a:lnTo>
                  <a:close/>
                </a:path>
              </a:pathLst>
            </a:custGeom>
            <a:ln w="4156">
              <a:solidFill>
                <a:srgbClr val="941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10043" y="2639377"/>
            <a:ext cx="1329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Half</a:t>
            </a:r>
            <a:r>
              <a:rPr spc="-85" dirty="0"/>
              <a:t> </a:t>
            </a:r>
            <a:r>
              <a:rPr spc="-5" dirty="0"/>
              <a:t>Life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pc="-5" dirty="0">
                <a:solidFill>
                  <a:srgbClr val="000000"/>
                </a:solidFill>
              </a:rPr>
              <a:t>Detection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Radioactivity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8" y="1125602"/>
            <a:ext cx="7508875" cy="75438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5600" marR="5080" indent="-342900">
              <a:lnSpc>
                <a:spcPct val="77200"/>
              </a:lnSpc>
              <a:spcBef>
                <a:spcPts val="8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132FFF"/>
                </a:solidFill>
                <a:latin typeface="Calibri"/>
                <a:cs typeface="Calibri"/>
              </a:rPr>
              <a:t>Geiger-Müller</a:t>
            </a:r>
            <a:r>
              <a:rPr sz="2700" spc="1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132FFF"/>
                </a:solidFill>
                <a:latin typeface="Calibri"/>
                <a:cs typeface="Calibri"/>
              </a:rPr>
              <a:t>counter:</a:t>
            </a:r>
            <a:r>
              <a:rPr sz="2700" spc="1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High-energy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particles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ionize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argon;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argon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ions</a:t>
            </a:r>
            <a:r>
              <a:rPr sz="2700" dirty="0">
                <a:latin typeface="Calibri"/>
                <a:cs typeface="Calibri"/>
              </a:rPr>
              <a:t> can </a:t>
            </a:r>
            <a:r>
              <a:rPr sz="2700" spc="-5" dirty="0">
                <a:latin typeface="Calibri"/>
                <a:cs typeface="Calibri"/>
              </a:rPr>
              <a:t>conduct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electricity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8" y="3912998"/>
            <a:ext cx="8293100" cy="265938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marR="5080" indent="-342900">
              <a:lnSpc>
                <a:spcPts val="2650"/>
              </a:lnSpc>
              <a:spcBef>
                <a:spcPts val="6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132FFF"/>
                </a:solidFill>
                <a:latin typeface="Calibri"/>
                <a:cs typeface="Calibri"/>
              </a:rPr>
              <a:t>Scintillation</a:t>
            </a:r>
            <a:r>
              <a:rPr sz="2700" spc="-1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132FFF"/>
                </a:solidFill>
                <a:latin typeface="Calibri"/>
                <a:cs typeface="Calibri"/>
              </a:rPr>
              <a:t>counter: </a:t>
            </a:r>
            <a:r>
              <a:rPr sz="2700" dirty="0">
                <a:latin typeface="Calibri"/>
                <a:cs typeface="Calibri"/>
              </a:rPr>
              <a:t>Uses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substance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that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gives</a:t>
            </a:r>
            <a:r>
              <a:rPr sz="2700" spc="-5" dirty="0">
                <a:latin typeface="Calibri"/>
                <a:cs typeface="Calibri"/>
              </a:rPr>
              <a:t> oﬀ </a:t>
            </a:r>
            <a:r>
              <a:rPr sz="2700" dirty="0">
                <a:latin typeface="Calibri"/>
                <a:cs typeface="Calibri"/>
              </a:rPr>
              <a:t>light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when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struck</a:t>
            </a:r>
            <a:r>
              <a:rPr sz="2700" dirty="0">
                <a:latin typeface="Calibri"/>
                <a:cs typeface="Calibri"/>
              </a:rPr>
              <a:t> by </a:t>
            </a:r>
            <a:r>
              <a:rPr sz="2700" spc="-5" dirty="0">
                <a:latin typeface="Calibri"/>
                <a:cs typeface="Calibri"/>
              </a:rPr>
              <a:t>high-energy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particles</a:t>
            </a:r>
            <a:endParaRPr sz="2700">
              <a:latin typeface="Calibri"/>
              <a:cs typeface="Calibri"/>
            </a:endParaRPr>
          </a:p>
          <a:p>
            <a:pPr marL="354965" marR="1736725" indent="-354965">
              <a:lnSpc>
                <a:spcPct val="99800"/>
              </a:lnSpc>
              <a:spcBef>
                <a:spcPts val="19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132FFF"/>
                </a:solidFill>
                <a:latin typeface="Calibri"/>
                <a:cs typeface="Calibri"/>
              </a:rPr>
              <a:t>Thermoluminescent</a:t>
            </a:r>
            <a:r>
              <a:rPr sz="2700" spc="5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132FFF"/>
                </a:solidFill>
                <a:latin typeface="Calibri"/>
                <a:cs typeface="Calibri"/>
              </a:rPr>
              <a:t>dosimeters:</a:t>
            </a:r>
            <a:r>
              <a:rPr sz="270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Electrons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excited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by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high-energy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particles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are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trapped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5" dirty="0">
                <a:latin typeface="Calibri"/>
                <a:cs typeface="Calibri"/>
              </a:rPr>
              <a:t>crystals,</a:t>
            </a:r>
            <a:r>
              <a:rPr sz="2700" dirty="0">
                <a:latin typeface="Calibri"/>
                <a:cs typeface="Calibri"/>
              </a:rPr>
              <a:t> then </a:t>
            </a:r>
            <a:r>
              <a:rPr sz="2700" spc="-5" dirty="0">
                <a:latin typeface="Calibri"/>
                <a:cs typeface="Calibri"/>
              </a:rPr>
              <a:t>heated</a:t>
            </a:r>
            <a:r>
              <a:rPr sz="2700" dirty="0">
                <a:latin typeface="Calibri"/>
                <a:cs typeface="Calibri"/>
              </a:rPr>
              <a:t> to </a:t>
            </a:r>
            <a:r>
              <a:rPr sz="2700" spc="-5" dirty="0">
                <a:latin typeface="Calibri"/>
                <a:cs typeface="Calibri"/>
              </a:rPr>
              <a:t>relax</a:t>
            </a:r>
            <a:r>
              <a:rPr sz="2700" dirty="0">
                <a:latin typeface="Calibri"/>
                <a:cs typeface="Calibri"/>
              </a:rPr>
              <a:t> into </a:t>
            </a:r>
            <a:r>
              <a:rPr sz="2700" spc="-5" dirty="0">
                <a:latin typeface="Calibri"/>
                <a:cs typeface="Calibri"/>
              </a:rPr>
              <a:t>ground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state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5" dirty="0">
                <a:latin typeface="Calibri"/>
                <a:cs typeface="Calibri"/>
              </a:rPr>
              <a:t>emit </a:t>
            </a:r>
            <a:r>
              <a:rPr sz="2700" dirty="0">
                <a:latin typeface="Calibri"/>
                <a:cs typeface="Calibri"/>
              </a:rPr>
              <a:t>light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417" y="2103347"/>
            <a:ext cx="4865286" cy="19514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8286" y="4718967"/>
            <a:ext cx="1289669" cy="19348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9713" y="2307186"/>
            <a:ext cx="2257582" cy="15766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z="2800" spc="-5" dirty="0">
                <a:latin typeface="Arial MT"/>
                <a:cs typeface="Arial MT"/>
              </a:rPr>
              <a:t>Half-Life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607" y="1166123"/>
            <a:ext cx="7551420" cy="9956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40"/>
              </a:spcBef>
            </a:pPr>
            <a:r>
              <a:rPr sz="3200" spc="-5" dirty="0">
                <a:solidFill>
                  <a:srgbClr val="0000D4"/>
                </a:solidFill>
                <a:latin typeface="Calibri"/>
                <a:cs typeface="Calibri"/>
              </a:rPr>
              <a:t>Half-life: 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sz="3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required</a:t>
            </a:r>
            <a:r>
              <a:rPr sz="3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3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3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original </a:t>
            </a:r>
            <a:r>
              <a:rPr sz="3200" spc="-7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sample of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nuclei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to decay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0591" y="2330458"/>
            <a:ext cx="3810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00070" algn="l"/>
              </a:tabLst>
            </a:pPr>
            <a:r>
              <a:rPr sz="2400" dirty="0">
                <a:solidFill>
                  <a:srgbClr val="0000D4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rgbClr val="0000D4"/>
                </a:solidFill>
                <a:latin typeface="Calibri"/>
                <a:cs typeface="Calibri"/>
              </a:rPr>
              <a:t> min	</a:t>
            </a:r>
            <a:r>
              <a:rPr sz="2400" dirty="0">
                <a:solidFill>
                  <a:srgbClr val="0000D4"/>
                </a:solidFill>
                <a:latin typeface="Calibri"/>
                <a:cs typeface="Calibri"/>
              </a:rPr>
              <a:t>1</a:t>
            </a:r>
            <a:r>
              <a:rPr sz="2400" spc="-80" dirty="0">
                <a:solidFill>
                  <a:srgbClr val="0000D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D4"/>
                </a:solidFill>
                <a:latin typeface="Calibri"/>
                <a:cs typeface="Calibri"/>
              </a:rPr>
              <a:t>min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607" y="2800865"/>
            <a:ext cx="7340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1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5558" y="2800865"/>
            <a:ext cx="10515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1/2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468" y="2800865"/>
            <a:ext cx="10515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1/4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2775" y="4388367"/>
            <a:ext cx="1212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D4"/>
                </a:solidFill>
                <a:latin typeface="Calibri"/>
                <a:cs typeface="Calibri"/>
              </a:rPr>
              <a:t>4.5</a:t>
            </a:r>
            <a:r>
              <a:rPr sz="2400" spc="-50" dirty="0">
                <a:solidFill>
                  <a:srgbClr val="0000D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D4"/>
                </a:solidFill>
                <a:latin typeface="Calibri"/>
                <a:cs typeface="Calibri"/>
              </a:rPr>
              <a:t>bil</a:t>
            </a:r>
            <a:r>
              <a:rPr sz="2400" spc="-40" dirty="0">
                <a:solidFill>
                  <a:srgbClr val="0000D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D4"/>
                </a:solidFill>
                <a:latin typeface="Calibri"/>
                <a:cs typeface="Calibri"/>
              </a:rPr>
              <a:t>yrs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2392" y="4388367"/>
            <a:ext cx="1212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D4"/>
                </a:solidFill>
                <a:latin typeface="Calibri"/>
                <a:cs typeface="Calibri"/>
              </a:rPr>
              <a:t>4.5</a:t>
            </a:r>
            <a:r>
              <a:rPr sz="2400" spc="-50" dirty="0">
                <a:solidFill>
                  <a:srgbClr val="0000D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D4"/>
                </a:solidFill>
                <a:latin typeface="Calibri"/>
                <a:cs typeface="Calibri"/>
              </a:rPr>
              <a:t>bil</a:t>
            </a:r>
            <a:r>
              <a:rPr sz="2400" spc="-40" dirty="0">
                <a:solidFill>
                  <a:srgbClr val="0000D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D4"/>
                </a:solidFill>
                <a:latin typeface="Calibri"/>
                <a:cs typeface="Calibri"/>
              </a:rPr>
              <a:t>yrs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9607" y="4858265"/>
            <a:ext cx="7340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1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5853" y="4858265"/>
            <a:ext cx="10515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1/2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9764" y="4858265"/>
            <a:ext cx="10515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1/4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44188" y="2726574"/>
            <a:ext cx="1255395" cy="548640"/>
            <a:chOff x="2344188" y="2726574"/>
            <a:chExt cx="1255395" cy="54864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4188" y="2726574"/>
              <a:ext cx="1255221" cy="5486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90581" y="2980739"/>
              <a:ext cx="882015" cy="0"/>
            </a:xfrm>
            <a:custGeom>
              <a:avLst/>
              <a:gdLst/>
              <a:ahLst/>
              <a:cxnLst/>
              <a:rect l="l" t="t" r="r" b="b"/>
              <a:pathLst>
                <a:path w="882014">
                  <a:moveTo>
                    <a:pt x="0" y="0"/>
                  </a:moveTo>
                  <a:lnTo>
                    <a:pt x="881501" y="0"/>
                  </a:lnTo>
                </a:path>
              </a:pathLst>
            </a:custGeom>
            <a:ln w="5714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72286" y="2852379"/>
              <a:ext cx="256540" cy="257175"/>
            </a:xfrm>
            <a:custGeom>
              <a:avLst/>
              <a:gdLst/>
              <a:ahLst/>
              <a:cxnLst/>
              <a:rect l="l" t="t" r="r" b="b"/>
              <a:pathLst>
                <a:path w="256539" h="257175">
                  <a:moveTo>
                    <a:pt x="32006" y="0"/>
                  </a:moveTo>
                  <a:lnTo>
                    <a:pt x="21075" y="713"/>
                  </a:lnTo>
                  <a:lnTo>
                    <a:pt x="11208" y="5473"/>
                  </a:lnTo>
                  <a:lnTo>
                    <a:pt x="3665" y="13949"/>
                  </a:lnTo>
                  <a:lnTo>
                    <a:pt x="0" y="24688"/>
                  </a:lnTo>
                  <a:lnTo>
                    <a:pt x="712" y="35620"/>
                  </a:lnTo>
                  <a:lnTo>
                    <a:pt x="5472" y="45486"/>
                  </a:lnTo>
                  <a:lnTo>
                    <a:pt x="13948" y="53030"/>
                  </a:lnTo>
                  <a:lnTo>
                    <a:pt x="143085" y="128360"/>
                  </a:lnTo>
                  <a:lnTo>
                    <a:pt x="13948" y="203690"/>
                  </a:lnTo>
                  <a:lnTo>
                    <a:pt x="5472" y="211233"/>
                  </a:lnTo>
                  <a:lnTo>
                    <a:pt x="712" y="221100"/>
                  </a:lnTo>
                  <a:lnTo>
                    <a:pt x="0" y="232031"/>
                  </a:lnTo>
                  <a:lnTo>
                    <a:pt x="3665" y="242770"/>
                  </a:lnTo>
                  <a:lnTo>
                    <a:pt x="11208" y="251246"/>
                  </a:lnTo>
                  <a:lnTo>
                    <a:pt x="21075" y="256006"/>
                  </a:lnTo>
                  <a:lnTo>
                    <a:pt x="32006" y="256719"/>
                  </a:lnTo>
                  <a:lnTo>
                    <a:pt x="42745" y="253055"/>
                  </a:lnTo>
                  <a:lnTo>
                    <a:pt x="256508" y="128360"/>
                  </a:lnTo>
                  <a:lnTo>
                    <a:pt x="42745" y="3665"/>
                  </a:lnTo>
                  <a:lnTo>
                    <a:pt x="32006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519651" y="2726574"/>
            <a:ext cx="1255395" cy="548640"/>
            <a:chOff x="5519651" y="2726574"/>
            <a:chExt cx="1255395" cy="54864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9651" y="2726574"/>
              <a:ext cx="1255221" cy="5486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564116" y="2980739"/>
              <a:ext cx="882015" cy="0"/>
            </a:xfrm>
            <a:custGeom>
              <a:avLst/>
              <a:gdLst/>
              <a:ahLst/>
              <a:cxnLst/>
              <a:rect l="l" t="t" r="r" b="b"/>
              <a:pathLst>
                <a:path w="882014">
                  <a:moveTo>
                    <a:pt x="0" y="0"/>
                  </a:moveTo>
                  <a:lnTo>
                    <a:pt x="881501" y="0"/>
                  </a:lnTo>
                </a:path>
              </a:pathLst>
            </a:custGeom>
            <a:ln w="5714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45821" y="2852379"/>
              <a:ext cx="256540" cy="257175"/>
            </a:xfrm>
            <a:custGeom>
              <a:avLst/>
              <a:gdLst/>
              <a:ahLst/>
              <a:cxnLst/>
              <a:rect l="l" t="t" r="r" b="b"/>
              <a:pathLst>
                <a:path w="256539" h="257175">
                  <a:moveTo>
                    <a:pt x="32005" y="0"/>
                  </a:moveTo>
                  <a:lnTo>
                    <a:pt x="21074" y="713"/>
                  </a:lnTo>
                  <a:lnTo>
                    <a:pt x="11208" y="5473"/>
                  </a:lnTo>
                  <a:lnTo>
                    <a:pt x="3664" y="13949"/>
                  </a:lnTo>
                  <a:lnTo>
                    <a:pt x="0" y="24688"/>
                  </a:lnTo>
                  <a:lnTo>
                    <a:pt x="712" y="35620"/>
                  </a:lnTo>
                  <a:lnTo>
                    <a:pt x="5472" y="45486"/>
                  </a:lnTo>
                  <a:lnTo>
                    <a:pt x="13949" y="53030"/>
                  </a:lnTo>
                  <a:lnTo>
                    <a:pt x="143086" y="128360"/>
                  </a:lnTo>
                  <a:lnTo>
                    <a:pt x="13949" y="203690"/>
                  </a:lnTo>
                  <a:lnTo>
                    <a:pt x="5472" y="211233"/>
                  </a:lnTo>
                  <a:lnTo>
                    <a:pt x="712" y="221100"/>
                  </a:lnTo>
                  <a:lnTo>
                    <a:pt x="0" y="232031"/>
                  </a:lnTo>
                  <a:lnTo>
                    <a:pt x="3664" y="242770"/>
                  </a:lnTo>
                  <a:lnTo>
                    <a:pt x="11208" y="251246"/>
                  </a:lnTo>
                  <a:lnTo>
                    <a:pt x="21074" y="256006"/>
                  </a:lnTo>
                  <a:lnTo>
                    <a:pt x="32005" y="256719"/>
                  </a:lnTo>
                  <a:lnTo>
                    <a:pt x="42745" y="253055"/>
                  </a:lnTo>
                  <a:lnTo>
                    <a:pt x="256507" y="128360"/>
                  </a:lnTo>
                  <a:lnTo>
                    <a:pt x="42745" y="3665"/>
                  </a:lnTo>
                  <a:lnTo>
                    <a:pt x="32005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344188" y="4854631"/>
            <a:ext cx="1255395" cy="548640"/>
            <a:chOff x="2344188" y="4854631"/>
            <a:chExt cx="1255395" cy="54864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4188" y="4854631"/>
              <a:ext cx="1255221" cy="54863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390581" y="5108817"/>
              <a:ext cx="882015" cy="0"/>
            </a:xfrm>
            <a:custGeom>
              <a:avLst/>
              <a:gdLst/>
              <a:ahLst/>
              <a:cxnLst/>
              <a:rect l="l" t="t" r="r" b="b"/>
              <a:pathLst>
                <a:path w="882014">
                  <a:moveTo>
                    <a:pt x="0" y="0"/>
                  </a:moveTo>
                  <a:lnTo>
                    <a:pt x="881501" y="0"/>
                  </a:lnTo>
                </a:path>
              </a:pathLst>
            </a:custGeom>
            <a:ln w="5714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72286" y="4980457"/>
              <a:ext cx="256540" cy="257175"/>
            </a:xfrm>
            <a:custGeom>
              <a:avLst/>
              <a:gdLst/>
              <a:ahLst/>
              <a:cxnLst/>
              <a:rect l="l" t="t" r="r" b="b"/>
              <a:pathLst>
                <a:path w="256539" h="257175">
                  <a:moveTo>
                    <a:pt x="32006" y="0"/>
                  </a:moveTo>
                  <a:lnTo>
                    <a:pt x="21075" y="712"/>
                  </a:lnTo>
                  <a:lnTo>
                    <a:pt x="11208" y="5472"/>
                  </a:lnTo>
                  <a:lnTo>
                    <a:pt x="3665" y="13949"/>
                  </a:lnTo>
                  <a:lnTo>
                    <a:pt x="0" y="24688"/>
                  </a:lnTo>
                  <a:lnTo>
                    <a:pt x="712" y="35619"/>
                  </a:lnTo>
                  <a:lnTo>
                    <a:pt x="5472" y="45485"/>
                  </a:lnTo>
                  <a:lnTo>
                    <a:pt x="13948" y="53029"/>
                  </a:lnTo>
                  <a:lnTo>
                    <a:pt x="143085" y="128359"/>
                  </a:lnTo>
                  <a:lnTo>
                    <a:pt x="13948" y="203689"/>
                  </a:lnTo>
                  <a:lnTo>
                    <a:pt x="5472" y="211234"/>
                  </a:lnTo>
                  <a:lnTo>
                    <a:pt x="712" y="221100"/>
                  </a:lnTo>
                  <a:lnTo>
                    <a:pt x="0" y="232031"/>
                  </a:lnTo>
                  <a:lnTo>
                    <a:pt x="3665" y="242770"/>
                  </a:lnTo>
                  <a:lnTo>
                    <a:pt x="11208" y="251246"/>
                  </a:lnTo>
                  <a:lnTo>
                    <a:pt x="21075" y="256006"/>
                  </a:lnTo>
                  <a:lnTo>
                    <a:pt x="32006" y="256719"/>
                  </a:lnTo>
                  <a:lnTo>
                    <a:pt x="42745" y="253054"/>
                  </a:lnTo>
                  <a:lnTo>
                    <a:pt x="256508" y="128359"/>
                  </a:lnTo>
                  <a:lnTo>
                    <a:pt x="42745" y="3664"/>
                  </a:lnTo>
                  <a:lnTo>
                    <a:pt x="32006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519651" y="4825537"/>
            <a:ext cx="1255395" cy="544830"/>
            <a:chOff x="5519651" y="4825537"/>
            <a:chExt cx="1255395" cy="544830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9651" y="4825537"/>
              <a:ext cx="1255221" cy="54448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564116" y="5077581"/>
              <a:ext cx="882015" cy="0"/>
            </a:xfrm>
            <a:custGeom>
              <a:avLst/>
              <a:gdLst/>
              <a:ahLst/>
              <a:cxnLst/>
              <a:rect l="l" t="t" r="r" b="b"/>
              <a:pathLst>
                <a:path w="882014">
                  <a:moveTo>
                    <a:pt x="0" y="0"/>
                  </a:moveTo>
                  <a:lnTo>
                    <a:pt x="881501" y="0"/>
                  </a:lnTo>
                </a:path>
              </a:pathLst>
            </a:custGeom>
            <a:ln w="57149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45821" y="4949222"/>
              <a:ext cx="256540" cy="257175"/>
            </a:xfrm>
            <a:custGeom>
              <a:avLst/>
              <a:gdLst/>
              <a:ahLst/>
              <a:cxnLst/>
              <a:rect l="l" t="t" r="r" b="b"/>
              <a:pathLst>
                <a:path w="256539" h="257175">
                  <a:moveTo>
                    <a:pt x="32005" y="0"/>
                  </a:moveTo>
                  <a:lnTo>
                    <a:pt x="21074" y="713"/>
                  </a:lnTo>
                  <a:lnTo>
                    <a:pt x="11208" y="5473"/>
                  </a:lnTo>
                  <a:lnTo>
                    <a:pt x="3664" y="13948"/>
                  </a:lnTo>
                  <a:lnTo>
                    <a:pt x="0" y="24688"/>
                  </a:lnTo>
                  <a:lnTo>
                    <a:pt x="712" y="35619"/>
                  </a:lnTo>
                  <a:lnTo>
                    <a:pt x="5472" y="45485"/>
                  </a:lnTo>
                  <a:lnTo>
                    <a:pt x="13949" y="53029"/>
                  </a:lnTo>
                  <a:lnTo>
                    <a:pt x="143086" y="128359"/>
                  </a:lnTo>
                  <a:lnTo>
                    <a:pt x="13949" y="203689"/>
                  </a:lnTo>
                  <a:lnTo>
                    <a:pt x="5472" y="211233"/>
                  </a:lnTo>
                  <a:lnTo>
                    <a:pt x="712" y="221100"/>
                  </a:lnTo>
                  <a:lnTo>
                    <a:pt x="0" y="232031"/>
                  </a:lnTo>
                  <a:lnTo>
                    <a:pt x="3664" y="242769"/>
                  </a:lnTo>
                  <a:lnTo>
                    <a:pt x="11208" y="251246"/>
                  </a:lnTo>
                  <a:lnTo>
                    <a:pt x="21074" y="256006"/>
                  </a:lnTo>
                  <a:lnTo>
                    <a:pt x="32005" y="256719"/>
                  </a:lnTo>
                  <a:lnTo>
                    <a:pt x="42745" y="253054"/>
                  </a:lnTo>
                  <a:lnTo>
                    <a:pt x="256507" y="128359"/>
                  </a:lnTo>
                  <a:lnTo>
                    <a:pt x="42745" y="3664"/>
                  </a:lnTo>
                  <a:lnTo>
                    <a:pt x="32005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410534" y="2746879"/>
            <a:ext cx="348615" cy="544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latin typeface="Times New Roman"/>
                <a:cs typeface="Times New Roman"/>
              </a:rPr>
              <a:t>220</a:t>
            </a:r>
            <a:endParaRPr sz="17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latin typeface="Times New Roman"/>
                <a:cs typeface="Times New Roman"/>
              </a:rPr>
              <a:t>86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63599" y="2756578"/>
            <a:ext cx="436880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i="1" dirty="0">
                <a:latin typeface="Times New Roman"/>
                <a:cs typeface="Times New Roman"/>
              </a:rPr>
              <a:t>R</a:t>
            </a:r>
            <a:r>
              <a:rPr sz="2900" i="1" spc="15" dirty="0">
                <a:latin typeface="Times New Roman"/>
                <a:cs typeface="Times New Roman"/>
              </a:rPr>
              <a:t>n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20822" y="3062998"/>
            <a:ext cx="24130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latin typeface="Times New Roman"/>
                <a:cs typeface="Times New Roman"/>
              </a:rPr>
              <a:t>86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15885" y="2645916"/>
            <a:ext cx="840740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700" spc="-5" dirty="0">
                <a:latin typeface="Times New Roman"/>
                <a:cs typeface="Times New Roman"/>
              </a:rPr>
              <a:t>220</a:t>
            </a:r>
            <a:r>
              <a:rPr sz="1700" spc="-190" dirty="0">
                <a:latin typeface="Times New Roman"/>
                <a:cs typeface="Times New Roman"/>
              </a:rPr>
              <a:t> </a:t>
            </a:r>
            <a:r>
              <a:rPr sz="4350" i="1" baseline="-24904" dirty="0">
                <a:latin typeface="Times New Roman"/>
                <a:cs typeface="Times New Roman"/>
              </a:rPr>
              <a:t>R</a:t>
            </a:r>
            <a:r>
              <a:rPr sz="4350" i="1" spc="22" baseline="-24904" dirty="0">
                <a:latin typeface="Times New Roman"/>
                <a:cs typeface="Times New Roman"/>
              </a:rPr>
              <a:t>n</a:t>
            </a:r>
            <a:endParaRPr sz="4350" baseline="-24904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11712" y="3035025"/>
            <a:ext cx="24130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latin typeface="Times New Roman"/>
                <a:cs typeface="Times New Roman"/>
              </a:rPr>
              <a:t>86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06775" y="2617943"/>
            <a:ext cx="840740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700" spc="-5" dirty="0">
                <a:latin typeface="Times New Roman"/>
                <a:cs typeface="Times New Roman"/>
              </a:rPr>
              <a:t>220</a:t>
            </a:r>
            <a:r>
              <a:rPr sz="1700" spc="-190" dirty="0">
                <a:latin typeface="Times New Roman"/>
                <a:cs typeface="Times New Roman"/>
              </a:rPr>
              <a:t> </a:t>
            </a:r>
            <a:r>
              <a:rPr sz="4350" i="1" baseline="-24904" dirty="0">
                <a:latin typeface="Times New Roman"/>
                <a:cs typeface="Times New Roman"/>
              </a:rPr>
              <a:t>R</a:t>
            </a:r>
            <a:r>
              <a:rPr sz="4350" i="1" spc="22" baseline="-24904" dirty="0">
                <a:latin typeface="Times New Roman"/>
                <a:cs typeface="Times New Roman"/>
              </a:rPr>
              <a:t>n</a:t>
            </a:r>
            <a:endParaRPr sz="4350" baseline="-24904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74687" y="5051356"/>
            <a:ext cx="24130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5" dirty="0">
                <a:latin typeface="Times New Roman"/>
                <a:cs typeface="Times New Roman"/>
              </a:rPr>
              <a:t>92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77462" y="4634820"/>
            <a:ext cx="647700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700" spc="-40" dirty="0">
                <a:latin typeface="Times New Roman"/>
                <a:cs typeface="Times New Roman"/>
              </a:rPr>
              <a:t>238</a:t>
            </a:r>
            <a:r>
              <a:rPr sz="4350" i="1" spc="-60" baseline="-24904" dirty="0">
                <a:latin typeface="Times New Roman"/>
                <a:cs typeface="Times New Roman"/>
              </a:rPr>
              <a:t>U</a:t>
            </a:r>
            <a:endParaRPr sz="4350" baseline="-24904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27070" y="4897875"/>
            <a:ext cx="34861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5" dirty="0">
                <a:latin typeface="Times New Roman"/>
                <a:cs typeface="Times New Roman"/>
              </a:rPr>
              <a:t>238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73496" y="5000555"/>
            <a:ext cx="575945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700" spc="40" dirty="0">
                <a:latin typeface="Times New Roman"/>
                <a:cs typeface="Times New Roman"/>
              </a:rPr>
              <a:t>92</a:t>
            </a:r>
            <a:r>
              <a:rPr sz="4350" i="1" spc="60" baseline="14367" dirty="0">
                <a:latin typeface="Times New Roman"/>
                <a:cs typeface="Times New Roman"/>
              </a:rPr>
              <a:t>U</a:t>
            </a:r>
            <a:endParaRPr sz="4350" baseline="14367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04041" y="5082555"/>
            <a:ext cx="24130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5" dirty="0">
                <a:latin typeface="Times New Roman"/>
                <a:cs typeface="Times New Roman"/>
              </a:rPr>
              <a:t>92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06815" y="4666019"/>
            <a:ext cx="647700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700" spc="-40" dirty="0">
                <a:latin typeface="Times New Roman"/>
                <a:cs typeface="Times New Roman"/>
              </a:rPr>
              <a:t>238</a:t>
            </a:r>
            <a:r>
              <a:rPr sz="4350" i="1" spc="-60" baseline="-24904" dirty="0">
                <a:latin typeface="Times New Roman"/>
                <a:cs typeface="Times New Roman"/>
              </a:rPr>
              <a:t>U</a:t>
            </a:r>
            <a:endParaRPr sz="4350" baseline="-2490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dirty="0">
                <a:solidFill>
                  <a:srgbClr val="000000"/>
                </a:solidFill>
              </a:rPr>
              <a:t>Nuclear</a:t>
            </a:r>
            <a:r>
              <a:rPr spc="-18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9" y="1157020"/>
            <a:ext cx="8065134" cy="362457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1089025" indent="-342900">
              <a:lnSpc>
                <a:spcPts val="3800"/>
              </a:lnSpc>
              <a:spcBef>
                <a:spcPts val="2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nucleus</a:t>
            </a:r>
            <a:r>
              <a:rPr sz="3200" spc="-5" dirty="0">
                <a:latin typeface="Calibri"/>
                <a:cs typeface="Calibri"/>
              </a:rPr>
              <a:t> does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not strongly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aﬀect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chemistry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atom </a:t>
            </a:r>
            <a:r>
              <a:rPr sz="3200" spc="-5" dirty="0">
                <a:latin typeface="Calibri"/>
                <a:cs typeface="Calibri"/>
              </a:rPr>
              <a:t>(bond making/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breaking).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4350">
              <a:latin typeface="Calibri"/>
              <a:cs typeface="Calibri"/>
            </a:endParaRPr>
          </a:p>
          <a:p>
            <a:pPr marL="355600" marR="5080" indent="-342900">
              <a:lnSpc>
                <a:spcPct val="994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HOWEVER, </a:t>
            </a:r>
            <a:r>
              <a:rPr sz="3200" dirty="0">
                <a:latin typeface="Calibri"/>
                <a:cs typeface="Calibri"/>
              </a:rPr>
              <a:t>the nucleus can </a:t>
            </a:r>
            <a:r>
              <a:rPr sz="3200" spc="-5" dirty="0">
                <a:latin typeface="Calibri"/>
                <a:cs typeface="Calibri"/>
              </a:rPr>
              <a:t>undergo </a:t>
            </a:r>
            <a:r>
              <a:rPr sz="3200" dirty="0">
                <a:latin typeface="Calibri"/>
                <a:cs typeface="Calibri"/>
              </a:rPr>
              <a:t>changes,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which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usually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cause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5" dirty="0">
                <a:latin typeface="Calibri"/>
                <a:cs typeface="Calibri"/>
              </a:rPr>
              <a:t> element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change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into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another element.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673100" cy="382905"/>
          </a:xfrm>
          <a:custGeom>
            <a:avLst/>
            <a:gdLst/>
            <a:ahLst/>
            <a:cxnLst/>
            <a:rect l="l" t="t" r="r" b="b"/>
            <a:pathLst>
              <a:path w="673100" h="382905">
                <a:moveTo>
                  <a:pt x="673087" y="0"/>
                </a:moveTo>
                <a:lnTo>
                  <a:pt x="0" y="0"/>
                </a:lnTo>
                <a:lnTo>
                  <a:pt x="0" y="382485"/>
                </a:lnTo>
                <a:lnTo>
                  <a:pt x="673087" y="382485"/>
                </a:lnTo>
                <a:lnTo>
                  <a:pt x="673087" y="0"/>
                </a:lnTo>
                <a:close/>
              </a:path>
            </a:pathLst>
          </a:custGeom>
          <a:solidFill>
            <a:srgbClr val="AB2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dirty="0">
                <a:solidFill>
                  <a:srgbClr val="000000"/>
                </a:solidFill>
              </a:rPr>
              <a:t>Half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Life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Th-232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9081" y="1152769"/>
            <a:ext cx="6218161" cy="54982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673100" cy="382905"/>
          </a:xfrm>
          <a:custGeom>
            <a:avLst/>
            <a:gdLst/>
            <a:ahLst/>
            <a:cxnLst/>
            <a:rect l="l" t="t" r="r" b="b"/>
            <a:pathLst>
              <a:path w="673100" h="382905">
                <a:moveTo>
                  <a:pt x="673087" y="0"/>
                </a:moveTo>
                <a:lnTo>
                  <a:pt x="0" y="0"/>
                </a:lnTo>
                <a:lnTo>
                  <a:pt x="0" y="382485"/>
                </a:lnTo>
                <a:lnTo>
                  <a:pt x="673087" y="382485"/>
                </a:lnTo>
                <a:lnTo>
                  <a:pt x="673087" y="0"/>
                </a:lnTo>
                <a:close/>
              </a:path>
            </a:pathLst>
          </a:custGeom>
          <a:solidFill>
            <a:srgbClr val="AB2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pc="-5" dirty="0">
                <a:solidFill>
                  <a:srgbClr val="000000"/>
                </a:solidFill>
              </a:rPr>
              <a:t>Half-lives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Radium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Nuclides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93610" y="6109872"/>
            <a:ext cx="81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Ex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Probs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6191" y="1167795"/>
            <a:ext cx="5344717" cy="54378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z="2800" dirty="0">
                <a:latin typeface="Arial MT"/>
                <a:cs typeface="Arial MT"/>
              </a:rPr>
              <a:t>U-238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Decay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Series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075568"/>
            <a:ext cx="6864350" cy="9448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580"/>
              </a:spcBef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many </a:t>
            </a:r>
            <a:r>
              <a:rPr sz="3200" dirty="0">
                <a:latin typeface="Calibri"/>
                <a:cs typeface="Calibri"/>
              </a:rPr>
              <a:t>cases,</a:t>
            </a:r>
            <a:r>
              <a:rPr sz="3200" spc="-5" dirty="0">
                <a:latin typeface="Calibri"/>
                <a:cs typeface="Calibri"/>
              </a:rPr>
              <a:t> daughter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nuclides</a:t>
            </a:r>
            <a:r>
              <a:rPr sz="3200" spc="-5" dirty="0">
                <a:latin typeface="Calibri"/>
                <a:cs typeface="Calibri"/>
              </a:rPr>
              <a:t> are </a:t>
            </a:r>
            <a:r>
              <a:rPr sz="3200" dirty="0">
                <a:latin typeface="Calibri"/>
                <a:cs typeface="Calibri"/>
              </a:rPr>
              <a:t>also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radioactive.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1670" y="1921294"/>
            <a:ext cx="6632657" cy="49367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917575">
              <a:lnSpc>
                <a:spcPct val="100000"/>
              </a:lnSpc>
              <a:spcBef>
                <a:spcPts val="1005"/>
              </a:spcBef>
            </a:pPr>
            <a:r>
              <a:rPr spc="-5" dirty="0">
                <a:solidFill>
                  <a:srgbClr val="000000"/>
                </a:solidFill>
              </a:rPr>
              <a:t>Application: </a:t>
            </a:r>
            <a:r>
              <a:rPr dirty="0">
                <a:solidFill>
                  <a:srgbClr val="000000"/>
                </a:solidFill>
              </a:rPr>
              <a:t>Radiocarbon </a:t>
            </a:r>
            <a:r>
              <a:rPr spc="-5" dirty="0">
                <a:solidFill>
                  <a:srgbClr val="000000"/>
                </a:solidFill>
              </a:rPr>
              <a:t>Dating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(C-14 </a:t>
            </a:r>
            <a:r>
              <a:rPr spc="-5" dirty="0">
                <a:solidFill>
                  <a:srgbClr val="000000"/>
                </a:solidFill>
              </a:rPr>
              <a:t>Dating)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30525" y="1250974"/>
            <a:ext cx="1603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D4"/>
                </a:solidFill>
                <a:latin typeface="Calibri"/>
                <a:cs typeface="Calibri"/>
              </a:rPr>
              <a:t>C-14</a:t>
            </a:r>
            <a:r>
              <a:rPr sz="2800" spc="-75" dirty="0">
                <a:solidFill>
                  <a:srgbClr val="0000D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D4"/>
                </a:solidFill>
                <a:latin typeface="Calibri"/>
                <a:cs typeface="Calibri"/>
              </a:rPr>
              <a:t>Made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0800" y="2078555"/>
            <a:ext cx="26892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D4"/>
                </a:solidFill>
                <a:latin typeface="Calibri"/>
                <a:cs typeface="Calibri"/>
              </a:rPr>
              <a:t>C-14</a:t>
            </a:r>
            <a:r>
              <a:rPr sz="2800" spc="-45" dirty="0">
                <a:solidFill>
                  <a:srgbClr val="0000D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D4"/>
                </a:solidFill>
                <a:latin typeface="Calibri"/>
                <a:cs typeface="Calibri"/>
              </a:rPr>
              <a:t>Broken</a:t>
            </a:r>
            <a:r>
              <a:rPr sz="2800" spc="-45" dirty="0">
                <a:solidFill>
                  <a:srgbClr val="0000D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D4"/>
                </a:solidFill>
                <a:latin typeface="Calibri"/>
                <a:cs typeface="Calibri"/>
              </a:rPr>
              <a:t>down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9432" y="3019225"/>
            <a:ext cx="7477125" cy="343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ts val="3329"/>
              </a:lnSpc>
              <a:spcBef>
                <a:spcPts val="100"/>
              </a:spcBef>
            </a:pPr>
            <a:r>
              <a:rPr sz="2800" spc="-5" dirty="0">
                <a:solidFill>
                  <a:srgbClr val="0000D4"/>
                </a:solidFill>
                <a:latin typeface="Calibri"/>
                <a:cs typeface="Calibri"/>
              </a:rPr>
              <a:t>Half-life of</a:t>
            </a:r>
            <a:r>
              <a:rPr sz="2800" spc="-10" dirty="0">
                <a:solidFill>
                  <a:srgbClr val="0000D4"/>
                </a:solidFill>
                <a:latin typeface="Calibri"/>
                <a:cs typeface="Calibri"/>
              </a:rPr>
              <a:t> </a:t>
            </a:r>
            <a:r>
              <a:rPr sz="2775" baseline="25525" dirty="0">
                <a:solidFill>
                  <a:srgbClr val="032ADD"/>
                </a:solidFill>
                <a:latin typeface="Calibri"/>
                <a:cs typeface="Calibri"/>
              </a:rPr>
              <a:t>14</a:t>
            </a:r>
            <a:r>
              <a:rPr sz="2800" dirty="0">
                <a:solidFill>
                  <a:srgbClr val="0000D4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0000D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D4"/>
                </a:solidFill>
                <a:latin typeface="Calibri"/>
                <a:cs typeface="Calibri"/>
              </a:rPr>
              <a:t>=</a:t>
            </a:r>
            <a:r>
              <a:rPr sz="2800" spc="-10" dirty="0">
                <a:solidFill>
                  <a:srgbClr val="0000D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D4"/>
                </a:solidFill>
                <a:latin typeface="Calibri"/>
                <a:cs typeface="Calibri"/>
              </a:rPr>
              <a:t>5715 years</a:t>
            </a:r>
            <a:endParaRPr sz="2800">
              <a:latin typeface="Calibri"/>
              <a:cs typeface="Calibri"/>
            </a:endParaRPr>
          </a:p>
          <a:p>
            <a:pPr marL="533400" indent="-457200">
              <a:lnSpc>
                <a:spcPts val="3329"/>
              </a:lnSpc>
              <a:buFont typeface="Arial MT"/>
              <a:buChar char="•"/>
              <a:tabLst>
                <a:tab pos="532765" algn="l"/>
                <a:tab pos="533400" algn="l"/>
              </a:tabLst>
            </a:pPr>
            <a:r>
              <a:rPr sz="2800" spc="-5" dirty="0">
                <a:latin typeface="Calibri"/>
                <a:cs typeface="Calibri"/>
              </a:rPr>
              <a:t>Atmosphere </a:t>
            </a:r>
            <a:r>
              <a:rPr sz="2800" dirty="0">
                <a:latin typeface="Calibri"/>
                <a:cs typeface="Calibri"/>
              </a:rPr>
              <a:t>has </a:t>
            </a:r>
            <a:r>
              <a:rPr sz="2800" spc="-5" dirty="0">
                <a:latin typeface="Calibri"/>
                <a:cs typeface="Calibri"/>
              </a:rPr>
              <a:t>constant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amount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775" baseline="25525" dirty="0">
                <a:latin typeface="Calibri"/>
                <a:cs typeface="Calibri"/>
              </a:rPr>
              <a:t>14</a:t>
            </a:r>
            <a:r>
              <a:rPr sz="2800" dirty="0">
                <a:latin typeface="Calibri"/>
                <a:cs typeface="Calibri"/>
              </a:rPr>
              <a:t>C.</a:t>
            </a:r>
            <a:endParaRPr sz="2800">
              <a:latin typeface="Calibri"/>
              <a:cs typeface="Calibri"/>
            </a:endParaRPr>
          </a:p>
          <a:p>
            <a:pPr marL="533400" marR="374650" indent="-457200">
              <a:lnSpc>
                <a:spcPts val="3300"/>
              </a:lnSpc>
              <a:spcBef>
                <a:spcPts val="200"/>
              </a:spcBef>
              <a:buSzPct val="151351"/>
              <a:buFont typeface="Arial MT"/>
              <a:buChar char="•"/>
              <a:tabLst>
                <a:tab pos="532765" algn="l"/>
                <a:tab pos="533400" algn="l"/>
              </a:tabLst>
            </a:pPr>
            <a:r>
              <a:rPr sz="2775" baseline="25525" dirty="0">
                <a:latin typeface="Calibri"/>
                <a:cs typeface="Calibri"/>
              </a:rPr>
              <a:t>14</a:t>
            </a:r>
            <a:r>
              <a:rPr sz="2800" dirty="0">
                <a:latin typeface="Calibri"/>
                <a:cs typeface="Calibri"/>
              </a:rPr>
              <a:t>C </a:t>
            </a:r>
            <a:r>
              <a:rPr sz="2800" spc="-5" dirty="0">
                <a:latin typeface="Calibri"/>
                <a:cs typeface="Calibri"/>
              </a:rPr>
              <a:t>content </a:t>
            </a:r>
            <a:r>
              <a:rPr sz="2800" dirty="0">
                <a:latin typeface="Calibri"/>
                <a:cs typeface="Calibri"/>
              </a:rPr>
              <a:t>in a living plant is </a:t>
            </a:r>
            <a:r>
              <a:rPr sz="2800" spc="-5" dirty="0">
                <a:latin typeface="Calibri"/>
                <a:cs typeface="Calibri"/>
              </a:rPr>
              <a:t>constant </a:t>
            </a:r>
            <a:r>
              <a:rPr sz="2800" dirty="0">
                <a:latin typeface="Calibri"/>
                <a:cs typeface="Calibri"/>
              </a:rPr>
              <a:t>due to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constant uptake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775" baseline="25525" dirty="0">
                <a:latin typeface="Calibri"/>
                <a:cs typeface="Calibri"/>
              </a:rPr>
              <a:t>14</a:t>
            </a:r>
            <a:r>
              <a:rPr sz="2800" dirty="0">
                <a:latin typeface="Calibri"/>
                <a:cs typeface="Calibri"/>
              </a:rPr>
              <a:t>CO</a:t>
            </a:r>
            <a:r>
              <a:rPr sz="2775" baseline="-21021" dirty="0">
                <a:latin typeface="Calibri"/>
                <a:cs typeface="Calibri"/>
              </a:rPr>
              <a:t>2</a:t>
            </a:r>
            <a:r>
              <a:rPr sz="2775" spc="322" baseline="-21021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 plant.</a:t>
            </a:r>
            <a:endParaRPr sz="2800">
              <a:latin typeface="Calibri"/>
              <a:cs typeface="Calibri"/>
            </a:endParaRPr>
          </a:p>
          <a:p>
            <a:pPr marL="533400" marR="290195" indent="-457200">
              <a:lnSpc>
                <a:spcPts val="3400"/>
              </a:lnSpc>
              <a:spcBef>
                <a:spcPts val="20"/>
              </a:spcBef>
              <a:buFont typeface="Arial MT"/>
              <a:buChar char="•"/>
              <a:tabLst>
                <a:tab pos="532765" algn="l"/>
                <a:tab pos="533400" algn="l"/>
              </a:tabLst>
            </a:pPr>
            <a:r>
              <a:rPr sz="2800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moment of </a:t>
            </a:r>
            <a:r>
              <a:rPr sz="2800" dirty="0">
                <a:latin typeface="Calibri"/>
                <a:cs typeface="Calibri"/>
              </a:rPr>
              <a:t>death, plant </a:t>
            </a:r>
            <a:r>
              <a:rPr sz="2775" baseline="25525" dirty="0">
                <a:latin typeface="Calibri"/>
                <a:cs typeface="Calibri"/>
              </a:rPr>
              <a:t>14</a:t>
            </a:r>
            <a:r>
              <a:rPr sz="2800" dirty="0">
                <a:latin typeface="Calibri"/>
                <a:cs typeface="Calibri"/>
              </a:rPr>
              <a:t>C </a:t>
            </a:r>
            <a:r>
              <a:rPr sz="2800" spc="-5" dirty="0">
                <a:latin typeface="Calibri"/>
                <a:cs typeface="Calibri"/>
              </a:rPr>
              <a:t>decays without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replenishment.</a:t>
            </a:r>
            <a:endParaRPr sz="2800">
              <a:latin typeface="Calibri"/>
              <a:cs typeface="Calibri"/>
            </a:endParaRPr>
          </a:p>
          <a:p>
            <a:pPr marL="533400" indent="-457200">
              <a:lnSpc>
                <a:spcPts val="3180"/>
              </a:lnSpc>
              <a:buFont typeface="Arial MT"/>
              <a:buChar char="•"/>
              <a:tabLst>
                <a:tab pos="532765" algn="l"/>
                <a:tab pos="533400" algn="l"/>
              </a:tabLst>
            </a:pP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775" baseline="25525" dirty="0">
                <a:latin typeface="Calibri"/>
                <a:cs typeface="Calibri"/>
              </a:rPr>
              <a:t>14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content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fossil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tells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how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much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</a:t>
            </a:r>
            <a:r>
              <a:rPr sz="2800" dirty="0">
                <a:latin typeface="Calibri"/>
                <a:cs typeface="Calibri"/>
              </a:rPr>
              <a:t> has</a:t>
            </a:r>
            <a:endParaRPr sz="2800">
              <a:latin typeface="Calibri"/>
              <a:cs typeface="Calibri"/>
            </a:endParaRPr>
          </a:p>
          <a:p>
            <a:pPr marL="533400">
              <a:lnSpc>
                <a:spcPct val="100000"/>
              </a:lnSpc>
              <a:spcBef>
                <a:spcPts val="40"/>
              </a:spcBef>
            </a:pPr>
            <a:r>
              <a:rPr sz="2800" dirty="0">
                <a:latin typeface="Calibri"/>
                <a:cs typeface="Calibri"/>
              </a:rPr>
              <a:t>passed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since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died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(age).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239" y="1197281"/>
            <a:ext cx="2540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14</a:t>
            </a:r>
            <a:endParaRPr sz="1800">
              <a:latin typeface="Times New Roman"/>
              <a:cs typeface="Times New Roman"/>
            </a:endParaRPr>
          </a:p>
          <a:p>
            <a:pPr marL="81280">
              <a:lnSpc>
                <a:spcPts val="1980"/>
              </a:lnSpc>
            </a:pPr>
            <a:r>
              <a:rPr sz="1800" b="1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5439" y="1159181"/>
            <a:ext cx="355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5338" y="1197281"/>
            <a:ext cx="14922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21590">
              <a:lnSpc>
                <a:spcPts val="1980"/>
              </a:lnSpc>
            </a:pPr>
            <a:r>
              <a:rPr sz="1800" b="1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1441" y="1197281"/>
            <a:ext cx="2540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dirty="0">
                <a:solidFill>
                  <a:srgbClr val="0433FF"/>
                </a:solidFill>
                <a:latin typeface="Times New Roman"/>
                <a:cs typeface="Times New Roman"/>
              </a:rPr>
              <a:t>14</a:t>
            </a:r>
            <a:endParaRPr sz="1800">
              <a:latin typeface="Times New Roman"/>
              <a:cs typeface="Times New Roman"/>
            </a:endParaRPr>
          </a:p>
          <a:p>
            <a:pPr marL="78740">
              <a:lnSpc>
                <a:spcPts val="1980"/>
              </a:lnSpc>
            </a:pPr>
            <a:r>
              <a:rPr sz="1800" b="1" dirty="0">
                <a:solidFill>
                  <a:srgbClr val="0433FF"/>
                </a:solidFill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25238" y="1197281"/>
            <a:ext cx="1397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80"/>
              </a:lnSpc>
            </a:pPr>
            <a:r>
              <a:rPr sz="1800" b="1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5740" y="1133781"/>
            <a:ext cx="25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01895" y="1235381"/>
            <a:ext cx="197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6395" y="1235381"/>
            <a:ext cx="197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02977" y="1421358"/>
            <a:ext cx="882650" cy="109855"/>
            <a:chOff x="2802977" y="1421358"/>
            <a:chExt cx="882650" cy="109855"/>
          </a:xfrm>
        </p:grpSpPr>
        <p:sp>
          <p:nvSpPr>
            <p:cNvPr id="15" name="object 15"/>
            <p:cNvSpPr/>
            <p:nvPr/>
          </p:nvSpPr>
          <p:spPr>
            <a:xfrm>
              <a:off x="2802977" y="1476602"/>
              <a:ext cx="710565" cy="0"/>
            </a:xfrm>
            <a:custGeom>
              <a:avLst/>
              <a:gdLst/>
              <a:ahLst/>
              <a:cxnLst/>
              <a:rect l="l" t="t" r="r" b="b"/>
              <a:pathLst>
                <a:path w="710564">
                  <a:moveTo>
                    <a:pt x="710184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2426" y="1421358"/>
              <a:ext cx="203200" cy="10985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17116" y="2033470"/>
            <a:ext cx="2540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dirty="0">
                <a:solidFill>
                  <a:srgbClr val="0433FF"/>
                </a:solidFill>
                <a:latin typeface="Times New Roman"/>
                <a:cs typeface="Times New Roman"/>
              </a:rPr>
              <a:t>14</a:t>
            </a:r>
            <a:endParaRPr sz="1800">
              <a:latin typeface="Times New Roman"/>
              <a:cs typeface="Times New Roman"/>
            </a:endParaRPr>
          </a:p>
          <a:p>
            <a:pPr marL="78740">
              <a:lnSpc>
                <a:spcPts val="1980"/>
              </a:lnSpc>
            </a:pPr>
            <a:r>
              <a:rPr sz="1800" b="1" dirty="0">
                <a:solidFill>
                  <a:srgbClr val="0433FF"/>
                </a:solidFill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9384" y="1982670"/>
            <a:ext cx="330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433FF"/>
                </a:solidFill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68490" y="2206957"/>
            <a:ext cx="882650" cy="109855"/>
            <a:chOff x="1568490" y="2206957"/>
            <a:chExt cx="882650" cy="109855"/>
          </a:xfrm>
        </p:grpSpPr>
        <p:sp>
          <p:nvSpPr>
            <p:cNvPr id="20" name="object 20"/>
            <p:cNvSpPr/>
            <p:nvPr/>
          </p:nvSpPr>
          <p:spPr>
            <a:xfrm>
              <a:off x="1568490" y="2262202"/>
              <a:ext cx="710565" cy="0"/>
            </a:xfrm>
            <a:custGeom>
              <a:avLst/>
              <a:gdLst/>
              <a:ahLst/>
              <a:cxnLst/>
              <a:rect l="l" t="t" r="r" b="b"/>
              <a:pathLst>
                <a:path w="710564">
                  <a:moveTo>
                    <a:pt x="710184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7940" y="2206957"/>
              <a:ext cx="203200" cy="10985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587104" y="2020770"/>
            <a:ext cx="2159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ts val="198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80"/>
              </a:lnSpc>
            </a:pPr>
            <a:r>
              <a:rPr sz="1800" b="1" dirty="0">
                <a:latin typeface="Times New Roman"/>
                <a:cs typeface="Times New Roman"/>
              </a:rPr>
              <a:t>-1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33330" y="1931870"/>
            <a:ext cx="22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89771" y="2071570"/>
            <a:ext cx="197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54015" y="2020770"/>
            <a:ext cx="2540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14</a:t>
            </a:r>
            <a:endParaRPr sz="1800">
              <a:latin typeface="Times New Roman"/>
              <a:cs typeface="Times New Roman"/>
            </a:endParaRPr>
          </a:p>
          <a:p>
            <a:pPr marL="81280">
              <a:lnSpc>
                <a:spcPts val="1980"/>
              </a:lnSpc>
            </a:pPr>
            <a:r>
              <a:rPr sz="1800" b="1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83073" y="884331"/>
            <a:ext cx="1447800" cy="1672589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  <a:tabLst>
                <a:tab pos="1104265" algn="l"/>
              </a:tabLst>
            </a:pPr>
            <a:r>
              <a:rPr sz="5400" baseline="-1543" dirty="0">
                <a:solidFill>
                  <a:srgbClr val="0433FF"/>
                </a:solidFill>
                <a:latin typeface="Times New Roman"/>
                <a:cs typeface="Times New Roman"/>
              </a:rPr>
              <a:t>C	</a:t>
            </a:r>
            <a:r>
              <a:rPr sz="3600" dirty="0">
                <a:latin typeface="Times New Roman"/>
                <a:cs typeface="Times New Roman"/>
              </a:rPr>
              <a:t>H</a:t>
            </a:r>
            <a:endParaRPr sz="3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2160"/>
              </a:spcBef>
            </a:pPr>
            <a:r>
              <a:rPr sz="3600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156" y="3690851"/>
            <a:ext cx="6849687" cy="150044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59633" y="2128347"/>
            <a:ext cx="6824980" cy="1474470"/>
            <a:chOff x="1159633" y="2128347"/>
            <a:chExt cx="6824980" cy="1474470"/>
          </a:xfrm>
        </p:grpSpPr>
        <p:sp>
          <p:nvSpPr>
            <p:cNvPr id="4" name="object 4"/>
            <p:cNvSpPr/>
            <p:nvPr/>
          </p:nvSpPr>
          <p:spPr>
            <a:xfrm>
              <a:off x="1161711" y="2130425"/>
              <a:ext cx="6821170" cy="1470025"/>
            </a:xfrm>
            <a:custGeom>
              <a:avLst/>
              <a:gdLst/>
              <a:ahLst/>
              <a:cxnLst/>
              <a:rect l="l" t="t" r="r" b="b"/>
              <a:pathLst>
                <a:path w="6821170" h="1470025">
                  <a:moveTo>
                    <a:pt x="6820576" y="0"/>
                  </a:moveTo>
                  <a:lnTo>
                    <a:pt x="0" y="0"/>
                  </a:lnTo>
                  <a:lnTo>
                    <a:pt x="0" y="1470025"/>
                  </a:lnTo>
                  <a:lnTo>
                    <a:pt x="6820576" y="1470025"/>
                  </a:lnTo>
                  <a:lnTo>
                    <a:pt x="6820576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1711" y="2130425"/>
              <a:ext cx="6821170" cy="1470025"/>
            </a:xfrm>
            <a:custGeom>
              <a:avLst/>
              <a:gdLst/>
              <a:ahLst/>
              <a:cxnLst/>
              <a:rect l="l" t="t" r="r" b="b"/>
              <a:pathLst>
                <a:path w="6821170" h="1470025">
                  <a:moveTo>
                    <a:pt x="0" y="0"/>
                  </a:moveTo>
                  <a:lnTo>
                    <a:pt x="6820575" y="0"/>
                  </a:lnTo>
                  <a:lnTo>
                    <a:pt x="6820575" y="1470024"/>
                  </a:lnTo>
                  <a:lnTo>
                    <a:pt x="0" y="1470024"/>
                  </a:lnTo>
                  <a:lnTo>
                    <a:pt x="0" y="0"/>
                  </a:lnTo>
                  <a:close/>
                </a:path>
              </a:pathLst>
            </a:custGeom>
            <a:ln w="4156">
              <a:solidFill>
                <a:srgbClr val="941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Effect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5" dirty="0"/>
              <a:t>Radiation</a:t>
            </a:r>
            <a:r>
              <a:rPr spc="-10" dirty="0"/>
              <a:t> </a:t>
            </a:r>
            <a:r>
              <a:rPr dirty="0"/>
              <a:t>on</a:t>
            </a:r>
            <a:r>
              <a:rPr spc="-10" dirty="0"/>
              <a:t> </a:t>
            </a:r>
            <a:r>
              <a:rPr spc="-5" dirty="0"/>
              <a:t>Life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dirty="0">
                <a:solidFill>
                  <a:srgbClr val="000000"/>
                </a:solidFill>
              </a:rPr>
              <a:t>Damaging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Effects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Radiation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9" y="1633220"/>
            <a:ext cx="7880350" cy="35356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00D4"/>
                </a:solidFill>
                <a:latin typeface="Calibri"/>
                <a:cs typeface="Calibri"/>
              </a:rPr>
              <a:t>Ionizing power</a:t>
            </a:r>
            <a:r>
              <a:rPr sz="3200" spc="-5" dirty="0">
                <a:latin typeface="Calibri"/>
                <a:cs typeface="Calibri"/>
              </a:rPr>
              <a:t>:</a:t>
            </a:r>
            <a:r>
              <a:rPr sz="3200" dirty="0">
                <a:latin typeface="Calibri"/>
                <a:cs typeface="Calibri"/>
              </a:rPr>
              <a:t> ability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radiation</a:t>
            </a:r>
            <a:r>
              <a:rPr sz="3200" dirty="0">
                <a:latin typeface="Calibri"/>
                <a:cs typeface="Calibri"/>
              </a:rPr>
              <a:t> to</a:t>
            </a:r>
            <a:r>
              <a:rPr sz="3200" spc="-5" dirty="0">
                <a:latin typeface="Calibri"/>
                <a:cs typeface="Calibri"/>
              </a:rPr>
              <a:t> ionize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molecules</a:t>
            </a:r>
            <a:r>
              <a:rPr sz="3200" dirty="0">
                <a:latin typeface="Calibri"/>
                <a:cs typeface="Calibri"/>
              </a:rPr>
              <a:t> 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atoms.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More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massive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particles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have more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potential </a:t>
            </a:r>
            <a:r>
              <a:rPr sz="320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interact with</a:t>
            </a:r>
            <a:r>
              <a:rPr sz="3200" dirty="0">
                <a:latin typeface="Calibri"/>
                <a:cs typeface="Calibri"/>
              </a:rPr>
              <a:t> and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ionize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other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molecules.</a:t>
            </a:r>
            <a:endParaRPr sz="3200">
              <a:latin typeface="Calibri"/>
              <a:cs typeface="Calibri"/>
            </a:endParaRPr>
          </a:p>
          <a:p>
            <a:pPr marL="355600" marR="765175" indent="-342900">
              <a:lnSpc>
                <a:spcPct val="100699"/>
              </a:lnSpc>
              <a:spcBef>
                <a:spcPts val="7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00D4"/>
                </a:solidFill>
                <a:latin typeface="Calibri"/>
                <a:cs typeface="Calibri"/>
              </a:rPr>
              <a:t>Penetrating power</a:t>
            </a:r>
            <a:r>
              <a:rPr sz="3200" spc="-5" dirty="0">
                <a:latin typeface="Calibri"/>
                <a:cs typeface="Calibri"/>
              </a:rPr>
              <a:t>: </a:t>
            </a:r>
            <a:r>
              <a:rPr sz="3200" dirty="0">
                <a:latin typeface="Calibri"/>
                <a:cs typeface="Calibri"/>
              </a:rPr>
              <a:t>ability </a:t>
            </a:r>
            <a:r>
              <a:rPr sz="3200" spc="-5" dirty="0">
                <a:latin typeface="Calibri"/>
                <a:cs typeface="Calibri"/>
              </a:rPr>
              <a:t>of radiation </a:t>
            </a:r>
            <a:r>
              <a:rPr sz="3200" dirty="0">
                <a:latin typeface="Calibri"/>
                <a:cs typeface="Calibri"/>
              </a:rPr>
              <a:t>to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penetrate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matter.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Smaller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particles</a:t>
            </a:r>
            <a:r>
              <a:rPr sz="3200" dirty="0">
                <a:latin typeface="Calibri"/>
                <a:cs typeface="Calibri"/>
              </a:rPr>
              <a:t> can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penetrate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more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deeply.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pc="-10" dirty="0">
                <a:solidFill>
                  <a:srgbClr val="000000"/>
                </a:solidFill>
              </a:rPr>
              <a:t>Effects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Different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Types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5" dirty="0">
                <a:solidFill>
                  <a:srgbClr val="000000"/>
                </a:solidFill>
              </a:rPr>
              <a:t> Radiation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659" y="1179836"/>
            <a:ext cx="2968646" cy="54148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359" y="1034873"/>
            <a:ext cx="3088500" cy="57152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78599" y="1067893"/>
            <a:ext cx="1449070" cy="248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Stopped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1899"/>
              </a:lnSpc>
              <a:spcBef>
                <a:spcPts val="1510"/>
              </a:spcBef>
            </a:pPr>
            <a:r>
              <a:rPr sz="1800" dirty="0">
                <a:latin typeface="Calibri"/>
                <a:cs typeface="Calibri"/>
              </a:rPr>
              <a:t>Sheet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paper,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clothing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 marR="12700">
              <a:lnSpc>
                <a:spcPts val="2100"/>
              </a:lnSpc>
              <a:spcBef>
                <a:spcPts val="1775"/>
              </a:spcBef>
            </a:pPr>
            <a:r>
              <a:rPr sz="1800" dirty="0">
                <a:latin typeface="Calibri"/>
                <a:cs typeface="Calibri"/>
              </a:rPr>
              <a:t>Sheet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metal,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thick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wood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78599" y="4357193"/>
            <a:ext cx="120967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latin typeface="Calibri"/>
                <a:cs typeface="Calibri"/>
              </a:rPr>
              <a:t>Thick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concrete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8599" y="5728793"/>
            <a:ext cx="154495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dirty="0">
                <a:latin typeface="Calibri"/>
                <a:cs typeface="Calibri"/>
              </a:rPr>
              <a:t>Sheet </a:t>
            </a:r>
            <a:r>
              <a:rPr sz="1800" spc="-5" dirty="0">
                <a:latin typeface="Calibri"/>
                <a:cs typeface="Calibri"/>
              </a:rPr>
              <a:t>of metal, </a:t>
            </a:r>
            <a:r>
              <a:rPr sz="1800" dirty="0">
                <a:latin typeface="Calibri"/>
                <a:cs typeface="Calibri"/>
              </a:rPr>
              <a:t> thick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wood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(also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gamma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ray)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7456" y="4834564"/>
            <a:ext cx="471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γ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pc="-35" dirty="0">
                <a:solidFill>
                  <a:srgbClr val="000000"/>
                </a:solidFill>
              </a:rPr>
              <a:t>Types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Radiation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Damages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9" y="1633220"/>
            <a:ext cx="7997190" cy="386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52780" indent="-342900">
              <a:lnSpc>
                <a:spcPct val="100000"/>
              </a:lnSpc>
              <a:spcBef>
                <a:spcPts val="100"/>
              </a:spcBef>
              <a:buClr>
                <a:srgbClr val="0000B3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0224C1"/>
                </a:solidFill>
                <a:latin typeface="Calibri"/>
                <a:cs typeface="Calibri"/>
              </a:rPr>
              <a:t>Acute </a:t>
            </a:r>
            <a:r>
              <a:rPr sz="3000" spc="-5" dirty="0">
                <a:solidFill>
                  <a:srgbClr val="0224C1"/>
                </a:solidFill>
                <a:latin typeface="Calibri"/>
                <a:cs typeface="Calibri"/>
              </a:rPr>
              <a:t>radiation damage</a:t>
            </a:r>
            <a:r>
              <a:rPr sz="3000" spc="-5" dirty="0">
                <a:latin typeface="Calibri"/>
                <a:cs typeface="Calibri"/>
              </a:rPr>
              <a:t>: damage </a:t>
            </a:r>
            <a:r>
              <a:rPr sz="3000" dirty="0">
                <a:latin typeface="Calibri"/>
                <a:cs typeface="Calibri"/>
              </a:rPr>
              <a:t>to cells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resulting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from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exposures</a:t>
            </a:r>
            <a:r>
              <a:rPr sz="3000" dirty="0">
                <a:latin typeface="Calibri"/>
                <a:cs typeface="Calibri"/>
              </a:rPr>
              <a:t> to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large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amounts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radiation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5" dirty="0">
                <a:latin typeface="Calibri"/>
                <a:cs typeface="Calibri"/>
              </a:rPr>
              <a:t>short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period of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time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99700"/>
              </a:lnSpc>
              <a:spcBef>
                <a:spcPts val="730"/>
              </a:spcBef>
              <a:buClr>
                <a:srgbClr val="0000B3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0224C1"/>
                </a:solidFill>
                <a:latin typeface="Calibri"/>
                <a:cs typeface="Calibri"/>
              </a:rPr>
              <a:t>Increased</a:t>
            </a:r>
            <a:r>
              <a:rPr sz="3000" dirty="0">
                <a:solidFill>
                  <a:srgbClr val="0224C1"/>
                </a:solidFill>
                <a:latin typeface="Calibri"/>
                <a:cs typeface="Calibri"/>
              </a:rPr>
              <a:t> cancer</a:t>
            </a:r>
            <a:r>
              <a:rPr sz="3000" spc="5" dirty="0">
                <a:solidFill>
                  <a:srgbClr val="0224C1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224C1"/>
                </a:solidFill>
                <a:latin typeface="Calibri"/>
                <a:cs typeface="Calibri"/>
              </a:rPr>
              <a:t>risk:</a:t>
            </a:r>
            <a:r>
              <a:rPr sz="3000" dirty="0">
                <a:solidFill>
                  <a:srgbClr val="0224C1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Lower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radiation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doses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over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 longer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period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time</a:t>
            </a:r>
            <a:r>
              <a:rPr sz="3000" dirty="0">
                <a:latin typeface="Calibri"/>
                <a:cs typeface="Calibri"/>
              </a:rPr>
              <a:t> can cause </a:t>
            </a:r>
            <a:r>
              <a:rPr sz="3000" spc="-5" dirty="0">
                <a:latin typeface="Calibri"/>
                <a:cs typeface="Calibri"/>
              </a:rPr>
              <a:t>damage </a:t>
            </a:r>
            <a:r>
              <a:rPr sz="3000" dirty="0">
                <a:latin typeface="Calibri"/>
                <a:cs typeface="Calibri"/>
              </a:rPr>
              <a:t>to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somatic </a:t>
            </a:r>
            <a:r>
              <a:rPr sz="3000" dirty="0">
                <a:latin typeface="Calibri"/>
                <a:cs typeface="Calibri"/>
              </a:rPr>
              <a:t>cells and </a:t>
            </a:r>
            <a:r>
              <a:rPr sz="3000" spc="-5" dirty="0">
                <a:latin typeface="Calibri"/>
                <a:cs typeface="Calibri"/>
              </a:rPr>
              <a:t>increase </a:t>
            </a:r>
            <a:r>
              <a:rPr sz="3000" dirty="0">
                <a:latin typeface="Calibri"/>
                <a:cs typeface="Calibri"/>
              </a:rPr>
              <a:t>cancer </a:t>
            </a:r>
            <a:r>
              <a:rPr sz="3000" spc="-5" dirty="0">
                <a:latin typeface="Calibri"/>
                <a:cs typeface="Calibri"/>
              </a:rPr>
              <a:t>risk.</a:t>
            </a:r>
            <a:endParaRPr sz="3000">
              <a:latin typeface="Calibri"/>
              <a:cs typeface="Calibri"/>
            </a:endParaRPr>
          </a:p>
          <a:p>
            <a:pPr marL="355600" marR="140970" indent="-342900">
              <a:lnSpc>
                <a:spcPts val="3579"/>
              </a:lnSpc>
              <a:spcBef>
                <a:spcPts val="840"/>
              </a:spcBef>
              <a:buClr>
                <a:srgbClr val="0000B3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0224C1"/>
                </a:solidFill>
                <a:latin typeface="Calibri"/>
                <a:cs typeface="Calibri"/>
              </a:rPr>
              <a:t>Genetic </a:t>
            </a:r>
            <a:r>
              <a:rPr sz="3000" dirty="0">
                <a:solidFill>
                  <a:srgbClr val="0224C1"/>
                </a:solidFill>
                <a:latin typeface="Calibri"/>
                <a:cs typeface="Calibri"/>
              </a:rPr>
              <a:t>defects: </a:t>
            </a:r>
            <a:r>
              <a:rPr sz="3000" spc="-5" dirty="0">
                <a:latin typeface="Calibri"/>
                <a:cs typeface="Calibri"/>
              </a:rPr>
              <a:t>damage </a:t>
            </a:r>
            <a:r>
              <a:rPr sz="3000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DNA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5" dirty="0">
                <a:latin typeface="Calibri"/>
                <a:cs typeface="Calibri"/>
              </a:rPr>
              <a:t>reproductive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cells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that </a:t>
            </a:r>
            <a:r>
              <a:rPr sz="3000" spc="-5" dirty="0">
                <a:latin typeface="Calibri"/>
                <a:cs typeface="Calibri"/>
              </a:rPr>
              <a:t>shows </a:t>
            </a:r>
            <a:r>
              <a:rPr sz="3000" dirty="0">
                <a:latin typeface="Calibri"/>
                <a:cs typeface="Calibri"/>
              </a:rPr>
              <a:t>eﬀect in </a:t>
            </a:r>
            <a:r>
              <a:rPr sz="3000" spc="-5" dirty="0">
                <a:latin typeface="Calibri"/>
                <a:cs typeface="Calibri"/>
              </a:rPr>
              <a:t>oﬀspring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pc="-10" dirty="0">
                <a:solidFill>
                  <a:srgbClr val="000000"/>
                </a:solidFill>
              </a:rPr>
              <a:t>Effects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Short-Term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Radiation </a:t>
            </a:r>
            <a:r>
              <a:rPr dirty="0">
                <a:solidFill>
                  <a:srgbClr val="000000"/>
                </a:solidFill>
              </a:rPr>
              <a:t>Exposure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9" y="1447189"/>
            <a:ext cx="82200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Rem:</a:t>
            </a:r>
            <a:r>
              <a:rPr sz="2800" dirty="0">
                <a:latin typeface="Calibri"/>
                <a:cs typeface="Calibri"/>
              </a:rPr>
              <a:t> 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indicates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biological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damage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radiation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61" y="2846739"/>
            <a:ext cx="8232252" cy="19267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z="2800" dirty="0">
                <a:latin typeface="Arial MT"/>
                <a:cs typeface="Arial MT"/>
              </a:rPr>
              <a:t>Biological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Effects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Radiation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9615" y="1669275"/>
            <a:ext cx="6190871" cy="47337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12834" y="1072002"/>
            <a:ext cx="5591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Typical Radiation Exposure</a:t>
            </a:r>
            <a:r>
              <a:rPr sz="3200" dirty="0">
                <a:latin typeface="Calibri"/>
                <a:cs typeface="Calibri"/>
              </a:rPr>
              <a:t> in</a:t>
            </a:r>
            <a:r>
              <a:rPr sz="3200" spc="-5" dirty="0">
                <a:latin typeface="Calibri"/>
                <a:cs typeface="Calibri"/>
              </a:rPr>
              <a:t> U.S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pc="-5" dirty="0">
                <a:solidFill>
                  <a:srgbClr val="000000"/>
                </a:solidFill>
              </a:rPr>
              <a:t>Implications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Nuclear</a:t>
            </a:r>
            <a:r>
              <a:rPr spc="-15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Activity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for </a:t>
            </a:r>
            <a:r>
              <a:rPr dirty="0">
                <a:solidFill>
                  <a:srgbClr val="000000"/>
                </a:solidFill>
              </a:rPr>
              <a:t>Humans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9" y="1540764"/>
            <a:ext cx="6334760" cy="293878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Hazardous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eﬀects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radiation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Medical applications of radioactivity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Dating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radioactivity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Nuclear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energy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Nuclear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weapons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5"/>
              </a:spcBef>
            </a:pPr>
            <a:r>
              <a:rPr dirty="0">
                <a:solidFill>
                  <a:srgbClr val="000000"/>
                </a:solidFill>
              </a:rPr>
              <a:t>Nuclear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Medicine</a:t>
            </a:r>
            <a:r>
              <a:rPr spc="-15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Application: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Radiotracers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9" y="1044229"/>
            <a:ext cx="8012430" cy="138938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2900" algn="just">
              <a:lnSpc>
                <a:spcPct val="89800"/>
              </a:lnSpc>
              <a:spcBef>
                <a:spcPts val="49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0000D4"/>
                </a:solidFill>
                <a:latin typeface="Calibri"/>
                <a:cs typeface="Calibri"/>
              </a:rPr>
              <a:t>Radiotracers</a:t>
            </a:r>
            <a:r>
              <a:rPr sz="3200" spc="-5" dirty="0">
                <a:latin typeface="Calibri"/>
                <a:cs typeface="Calibri"/>
              </a:rPr>
              <a:t>: radioactive </a:t>
            </a:r>
            <a:r>
              <a:rPr sz="3200" dirty="0">
                <a:latin typeface="Calibri"/>
                <a:cs typeface="Calibri"/>
              </a:rPr>
              <a:t>nuclides that can be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put into </a:t>
            </a:r>
            <a:r>
              <a:rPr sz="3200" spc="-5" dirty="0">
                <a:latin typeface="Calibri"/>
                <a:cs typeface="Calibri"/>
              </a:rPr>
              <a:t>organisms through food or drugs,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5" dirty="0">
                <a:latin typeface="Calibri"/>
                <a:cs typeface="Calibri"/>
              </a:rPr>
              <a:t> traced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for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medical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diagnostics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7742" y="2583025"/>
            <a:ext cx="6548222" cy="369415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pc="-5" dirty="0">
                <a:solidFill>
                  <a:srgbClr val="000000"/>
                </a:solidFill>
              </a:rPr>
              <a:t>Radiotracers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PET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Scans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4092" y="3540112"/>
            <a:ext cx="3886756" cy="25613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0539" y="1084084"/>
            <a:ext cx="7457440" cy="51816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3000" dirty="0">
                <a:latin typeface="Calibri"/>
                <a:cs typeface="Calibri"/>
              </a:rPr>
              <a:t>PET:</a:t>
            </a:r>
            <a:r>
              <a:rPr sz="3000" spc="-5" dirty="0">
                <a:latin typeface="Calibri"/>
                <a:cs typeface="Calibri"/>
              </a:rPr>
              <a:t> positron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emission tomography</a:t>
            </a:r>
            <a:endParaRPr sz="3000">
              <a:latin typeface="Calibri"/>
              <a:cs typeface="Calibri"/>
            </a:endParaRPr>
          </a:p>
          <a:p>
            <a:pPr marL="381000" marR="30480" indent="-342900">
              <a:lnSpc>
                <a:spcPct val="66100"/>
              </a:lnSpc>
              <a:spcBef>
                <a:spcPts val="154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3000" spc="-5" dirty="0">
                <a:latin typeface="Calibri"/>
                <a:cs typeface="Calibri"/>
              </a:rPr>
              <a:t>Examples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positron-producing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isotopes: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7" baseline="25000" dirty="0">
                <a:latin typeface="Calibri"/>
                <a:cs typeface="Calibri"/>
              </a:rPr>
              <a:t>18</a:t>
            </a:r>
            <a:r>
              <a:rPr sz="3000" spc="-5" dirty="0">
                <a:latin typeface="Calibri"/>
                <a:cs typeface="Calibri"/>
              </a:rPr>
              <a:t>F,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11</a:t>
            </a:r>
            <a:r>
              <a:rPr sz="4500" spc="-7" baseline="-16666" dirty="0">
                <a:latin typeface="Calibri"/>
                <a:cs typeface="Calibri"/>
              </a:rPr>
              <a:t>C</a:t>
            </a:r>
            <a:endParaRPr sz="4500" baseline="-16666">
              <a:latin typeface="Calibri"/>
              <a:cs typeface="Calibri"/>
            </a:endParaRPr>
          </a:p>
          <a:p>
            <a:pPr marL="381000" marR="506095" indent="-342900">
              <a:lnSpc>
                <a:spcPts val="3279"/>
              </a:lnSpc>
              <a:spcBef>
                <a:spcPts val="1595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3000" dirty="0">
                <a:latin typeface="Calibri"/>
                <a:cs typeface="Calibri"/>
              </a:rPr>
              <a:t>These </a:t>
            </a:r>
            <a:r>
              <a:rPr sz="3000" spc="-5" dirty="0">
                <a:latin typeface="Calibri"/>
                <a:cs typeface="Calibri"/>
              </a:rPr>
              <a:t>radioactive isotopes are </a:t>
            </a:r>
            <a:r>
              <a:rPr sz="3000" spc="-15" dirty="0">
                <a:latin typeface="Calibri"/>
                <a:cs typeface="Calibri"/>
              </a:rPr>
              <a:t>attached </a:t>
            </a:r>
            <a:r>
              <a:rPr sz="3000" dirty="0">
                <a:latin typeface="Calibri"/>
                <a:cs typeface="Calibri"/>
              </a:rPr>
              <a:t>to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glucose.</a:t>
            </a:r>
            <a:endParaRPr sz="3000">
              <a:latin typeface="Calibri"/>
              <a:cs typeface="Calibri"/>
            </a:endParaRPr>
          </a:p>
          <a:p>
            <a:pPr marL="381000" marR="3128010" indent="-342900">
              <a:lnSpc>
                <a:spcPct val="79600"/>
              </a:lnSpc>
              <a:spcBef>
                <a:spcPts val="1355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3000" spc="-5" dirty="0">
                <a:latin typeface="Calibri"/>
                <a:cs typeface="Calibri"/>
              </a:rPr>
              <a:t>Areas of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brain rapidly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consuming </a:t>
            </a:r>
            <a:r>
              <a:rPr sz="3000" dirty="0">
                <a:latin typeface="Calibri"/>
                <a:cs typeface="Calibri"/>
              </a:rPr>
              <a:t>these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radiotracers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“light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up”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on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PET</a:t>
            </a:r>
            <a:r>
              <a:rPr sz="3000" spc="-5" dirty="0">
                <a:latin typeface="Calibri"/>
                <a:cs typeface="Calibri"/>
              </a:rPr>
              <a:t> screen.</a:t>
            </a:r>
            <a:endParaRPr sz="3000">
              <a:latin typeface="Calibri"/>
              <a:cs typeface="Calibri"/>
            </a:endParaRPr>
          </a:p>
          <a:p>
            <a:pPr marL="381000" marR="3141345" indent="-342900">
              <a:lnSpc>
                <a:spcPct val="80300"/>
              </a:lnSpc>
              <a:spcBef>
                <a:spcPts val="73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3000" spc="-5" dirty="0">
                <a:latin typeface="Calibri"/>
                <a:cs typeface="Calibri"/>
              </a:rPr>
              <a:t>Short </a:t>
            </a:r>
            <a:r>
              <a:rPr sz="3000" dirty="0">
                <a:latin typeface="Calibri"/>
                <a:cs typeface="Calibri"/>
              </a:rPr>
              <a:t>half-lives </a:t>
            </a:r>
            <a:r>
              <a:rPr sz="3000" spc="-5" dirty="0">
                <a:latin typeface="Calibri"/>
                <a:cs typeface="Calibri"/>
              </a:rPr>
              <a:t>(110 min </a:t>
            </a:r>
            <a:r>
              <a:rPr sz="3000" dirty="0">
                <a:latin typeface="Calibri"/>
                <a:cs typeface="Calibri"/>
              </a:rPr>
              <a:t> for </a:t>
            </a:r>
            <a:r>
              <a:rPr sz="3000" spc="-7" baseline="25000" dirty="0">
                <a:latin typeface="Calibri"/>
                <a:cs typeface="Calibri"/>
              </a:rPr>
              <a:t>18</a:t>
            </a:r>
            <a:r>
              <a:rPr sz="3000" spc="-5" dirty="0">
                <a:latin typeface="Calibri"/>
                <a:cs typeface="Calibri"/>
              </a:rPr>
              <a:t>F, 20 min </a:t>
            </a:r>
            <a:r>
              <a:rPr sz="3000" dirty="0">
                <a:latin typeface="Calibri"/>
                <a:cs typeface="Calibri"/>
              </a:rPr>
              <a:t>for </a:t>
            </a:r>
            <a:r>
              <a:rPr sz="3000" spc="-7" baseline="25000" dirty="0">
                <a:latin typeface="Calibri"/>
                <a:cs typeface="Calibri"/>
              </a:rPr>
              <a:t>11</a:t>
            </a:r>
            <a:r>
              <a:rPr sz="3000" spc="-5" dirty="0">
                <a:latin typeface="Calibri"/>
                <a:cs typeface="Calibri"/>
              </a:rPr>
              <a:t>C)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require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speedy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synthesis.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5"/>
              </a:spcBef>
            </a:pPr>
            <a:r>
              <a:rPr dirty="0">
                <a:solidFill>
                  <a:srgbClr val="000000"/>
                </a:solidFill>
              </a:rPr>
              <a:t>Nuclear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Medicine</a:t>
            </a:r>
            <a:r>
              <a:rPr spc="-15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Application: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Radiotherapy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7840" marR="44958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97205" algn="l"/>
                <a:tab pos="497840" algn="l"/>
              </a:tabLst>
            </a:pPr>
            <a:r>
              <a:rPr spc="-5" dirty="0"/>
              <a:t>Gamma rays are </a:t>
            </a:r>
            <a:r>
              <a:rPr dirty="0"/>
              <a:t>used to kill </a:t>
            </a:r>
            <a:r>
              <a:rPr spc="-5" dirty="0"/>
              <a:t>rapidly </a:t>
            </a:r>
            <a:r>
              <a:rPr dirty="0"/>
              <a:t>dividing </a:t>
            </a:r>
            <a:r>
              <a:rPr spc="-665" dirty="0"/>
              <a:t> </a:t>
            </a:r>
            <a:r>
              <a:rPr dirty="0"/>
              <a:t>cancer</a:t>
            </a:r>
            <a:r>
              <a:rPr spc="-5" dirty="0"/>
              <a:t> </a:t>
            </a:r>
            <a:r>
              <a:rPr dirty="0"/>
              <a:t>cells.</a:t>
            </a:r>
          </a:p>
          <a:p>
            <a:pPr marL="497840" marR="5080" indent="-457200">
              <a:lnSpc>
                <a:spcPct val="100000"/>
              </a:lnSpc>
              <a:buFont typeface="Arial MT"/>
              <a:buChar char="•"/>
              <a:tabLst>
                <a:tab pos="497205" algn="l"/>
                <a:tab pos="497840" algn="l"/>
              </a:tabLst>
            </a:pPr>
            <a:r>
              <a:rPr spc="-5" dirty="0"/>
              <a:t>Patients</a:t>
            </a:r>
            <a:r>
              <a:rPr dirty="0"/>
              <a:t> </a:t>
            </a:r>
            <a:r>
              <a:rPr spc="-5" dirty="0"/>
              <a:t>undergoing</a:t>
            </a:r>
            <a:r>
              <a:rPr spc="5" dirty="0"/>
              <a:t> </a:t>
            </a:r>
            <a:r>
              <a:rPr spc="-5" dirty="0"/>
              <a:t>radiotherapy</a:t>
            </a:r>
            <a:r>
              <a:rPr dirty="0"/>
              <a:t> </a:t>
            </a:r>
            <a:r>
              <a:rPr spc="-5" dirty="0"/>
              <a:t>develop </a:t>
            </a:r>
            <a:r>
              <a:rPr dirty="0"/>
              <a:t> </a:t>
            </a:r>
            <a:r>
              <a:rPr spc="-5" dirty="0"/>
              <a:t>symptoms of radiation </a:t>
            </a:r>
            <a:r>
              <a:rPr dirty="0"/>
              <a:t>sickness </a:t>
            </a:r>
            <a:r>
              <a:rPr spc="-5" dirty="0"/>
              <a:t>(vomiting, </a:t>
            </a:r>
            <a:r>
              <a:rPr dirty="0"/>
              <a:t>hair </a:t>
            </a:r>
            <a:r>
              <a:rPr spc="-665" dirty="0"/>
              <a:t> </a:t>
            </a:r>
            <a:r>
              <a:rPr dirty="0"/>
              <a:t>loss,</a:t>
            </a:r>
            <a:r>
              <a:rPr spc="-10" dirty="0"/>
              <a:t> </a:t>
            </a:r>
            <a:r>
              <a:rPr spc="-5" dirty="0"/>
              <a:t>skin burns).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0316" y="3689015"/>
            <a:ext cx="4233640" cy="28146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159633" y="2128347"/>
            <a:ext cx="6824980" cy="1474470"/>
            <a:chOff x="1159633" y="2128347"/>
            <a:chExt cx="6824980" cy="1474470"/>
          </a:xfrm>
        </p:grpSpPr>
        <p:sp>
          <p:nvSpPr>
            <p:cNvPr id="4" name="object 4"/>
            <p:cNvSpPr/>
            <p:nvPr/>
          </p:nvSpPr>
          <p:spPr>
            <a:xfrm>
              <a:off x="1161711" y="2130425"/>
              <a:ext cx="6821170" cy="1470025"/>
            </a:xfrm>
            <a:custGeom>
              <a:avLst/>
              <a:gdLst/>
              <a:ahLst/>
              <a:cxnLst/>
              <a:rect l="l" t="t" r="r" b="b"/>
              <a:pathLst>
                <a:path w="6821170" h="1470025">
                  <a:moveTo>
                    <a:pt x="6820576" y="0"/>
                  </a:moveTo>
                  <a:lnTo>
                    <a:pt x="0" y="0"/>
                  </a:lnTo>
                  <a:lnTo>
                    <a:pt x="0" y="1470025"/>
                  </a:lnTo>
                  <a:lnTo>
                    <a:pt x="6820576" y="1470025"/>
                  </a:lnTo>
                  <a:lnTo>
                    <a:pt x="6820576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1711" y="2130425"/>
              <a:ext cx="6821170" cy="1470025"/>
            </a:xfrm>
            <a:custGeom>
              <a:avLst/>
              <a:gdLst/>
              <a:ahLst/>
              <a:cxnLst/>
              <a:rect l="l" t="t" r="r" b="b"/>
              <a:pathLst>
                <a:path w="6821170" h="1470025">
                  <a:moveTo>
                    <a:pt x="0" y="0"/>
                  </a:moveTo>
                  <a:lnTo>
                    <a:pt x="6820575" y="0"/>
                  </a:lnTo>
                  <a:lnTo>
                    <a:pt x="6820575" y="1470024"/>
                  </a:lnTo>
                  <a:lnTo>
                    <a:pt x="0" y="1470024"/>
                  </a:lnTo>
                  <a:lnTo>
                    <a:pt x="0" y="0"/>
                  </a:lnTo>
                  <a:close/>
                </a:path>
              </a:pathLst>
            </a:custGeom>
            <a:ln w="4156">
              <a:solidFill>
                <a:srgbClr val="941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90800" y="2520471"/>
            <a:ext cx="3581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Radioactivity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pc="-5" dirty="0">
                <a:solidFill>
                  <a:srgbClr val="000000"/>
                </a:solidFill>
              </a:rPr>
              <a:t>Radioactivity (Radioactive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Decay)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9" y="1595120"/>
            <a:ext cx="7894955" cy="12954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540"/>
              </a:spcBef>
            </a:pPr>
            <a:r>
              <a:rPr sz="3000" spc="-5" dirty="0">
                <a:solidFill>
                  <a:srgbClr val="132FFF"/>
                </a:solidFill>
                <a:latin typeface="Calibri"/>
                <a:cs typeface="Calibri"/>
              </a:rPr>
              <a:t>Radioactivity:</a:t>
            </a:r>
            <a:r>
              <a:rPr sz="3000" spc="-1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spontaneous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decomposition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atomic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nuclei,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which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releases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high-energy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particles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or rays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9" y="4366259"/>
            <a:ext cx="7726045" cy="14579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Radioactive </a:t>
            </a:r>
            <a:r>
              <a:rPr sz="3000" dirty="0">
                <a:latin typeface="Calibri"/>
                <a:cs typeface="Calibri"/>
              </a:rPr>
              <a:t>decay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results</a:t>
            </a:r>
            <a:r>
              <a:rPr sz="3000" dirty="0">
                <a:latin typeface="Calibri"/>
                <a:cs typeface="Calibri"/>
              </a:rPr>
              <a:t> in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diﬀerent </a:t>
            </a:r>
            <a:r>
              <a:rPr sz="3000" dirty="0">
                <a:latin typeface="Calibri"/>
                <a:cs typeface="Calibri"/>
              </a:rPr>
              <a:t>nucleus.</a:t>
            </a:r>
            <a:endParaRPr sz="3000">
              <a:latin typeface="Calibri"/>
              <a:cs typeface="Calibri"/>
            </a:endParaRPr>
          </a:p>
          <a:p>
            <a:pPr marL="355600" marR="321945" indent="-342900">
              <a:lnSpc>
                <a:spcPts val="3279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132FFF"/>
                </a:solidFill>
                <a:latin typeface="Calibri"/>
                <a:cs typeface="Calibri"/>
              </a:rPr>
              <a:t>Nuclide</a:t>
            </a:r>
            <a:r>
              <a:rPr sz="3000" spc="-5" dirty="0">
                <a:latin typeface="Calibri"/>
                <a:cs typeface="Calibri"/>
              </a:rPr>
              <a:t>:</a:t>
            </a:r>
            <a:r>
              <a:rPr sz="3000" dirty="0">
                <a:latin typeface="Calibri"/>
                <a:cs typeface="Calibri"/>
              </a:rPr>
              <a:t> a nucleus </a:t>
            </a:r>
            <a:r>
              <a:rPr sz="3000" spc="-5" dirty="0">
                <a:latin typeface="Calibri"/>
                <a:cs typeface="Calibri"/>
              </a:rPr>
              <a:t>with</a:t>
            </a:r>
            <a:r>
              <a:rPr sz="3000" dirty="0">
                <a:latin typeface="Calibri"/>
                <a:cs typeface="Calibri"/>
              </a:rPr>
              <a:t> a </a:t>
            </a:r>
            <a:r>
              <a:rPr sz="3000" spc="-5" dirty="0">
                <a:latin typeface="Calibri"/>
                <a:cs typeface="Calibri"/>
              </a:rPr>
              <a:t>specified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number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protons</a:t>
            </a:r>
            <a:r>
              <a:rPr sz="3000" dirty="0">
                <a:latin typeface="Calibri"/>
                <a:cs typeface="Calibri"/>
              </a:rPr>
              <a:t> and </a:t>
            </a:r>
            <a:r>
              <a:rPr sz="3000" spc="-5" dirty="0">
                <a:latin typeface="Calibri"/>
                <a:cs typeface="Calibri"/>
              </a:rPr>
              <a:t>neutrons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(=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specific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isotope)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6198" y="2973647"/>
            <a:ext cx="5314549" cy="8213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6339" y="393683"/>
            <a:ext cx="24771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Isotope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Symbol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13811" y="1920240"/>
            <a:ext cx="1134745" cy="997585"/>
            <a:chOff x="4513811" y="1920240"/>
            <a:chExt cx="1134745" cy="997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3811" y="1920240"/>
              <a:ext cx="1134687" cy="9975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64061" y="1947269"/>
              <a:ext cx="1035050" cy="897255"/>
            </a:xfrm>
            <a:custGeom>
              <a:avLst/>
              <a:gdLst/>
              <a:ahLst/>
              <a:cxnLst/>
              <a:rect l="l" t="t" r="r" b="b"/>
              <a:pathLst>
                <a:path w="1035050" h="897255">
                  <a:moveTo>
                    <a:pt x="1035050" y="0"/>
                  </a:moveTo>
                  <a:lnTo>
                    <a:pt x="0" y="0"/>
                  </a:lnTo>
                  <a:lnTo>
                    <a:pt x="0" y="896936"/>
                  </a:lnTo>
                  <a:lnTo>
                    <a:pt x="1035050" y="896936"/>
                  </a:lnTo>
                  <a:lnTo>
                    <a:pt x="1035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64061" y="1947269"/>
              <a:ext cx="1035050" cy="897255"/>
            </a:xfrm>
            <a:custGeom>
              <a:avLst/>
              <a:gdLst/>
              <a:ahLst/>
              <a:cxnLst/>
              <a:rect l="l" t="t" r="r" b="b"/>
              <a:pathLst>
                <a:path w="1035050" h="897255">
                  <a:moveTo>
                    <a:pt x="0" y="0"/>
                  </a:moveTo>
                  <a:lnTo>
                    <a:pt x="1035049" y="0"/>
                  </a:lnTo>
                  <a:lnTo>
                    <a:pt x="1035049" y="896936"/>
                  </a:lnTo>
                  <a:lnTo>
                    <a:pt x="0" y="8969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87975" y="2384011"/>
            <a:ext cx="20002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400" i="1" spc="5" dirty="0">
                <a:latin typeface="Arial"/>
                <a:cs typeface="Arial"/>
              </a:rPr>
              <a:t>Z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0843" y="1744960"/>
            <a:ext cx="685800" cy="659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2400" i="1" spc="5" dirty="0">
                <a:latin typeface="Arial"/>
                <a:cs typeface="Arial"/>
              </a:rPr>
              <a:t>A</a:t>
            </a:r>
            <a:r>
              <a:rPr sz="2400" i="1" spc="-160" dirty="0">
                <a:latin typeface="Arial"/>
                <a:cs typeface="Arial"/>
              </a:rPr>
              <a:t> </a:t>
            </a:r>
            <a:r>
              <a:rPr sz="6225" spc="15" baseline="-24765" dirty="0">
                <a:latin typeface="Arial MT"/>
                <a:cs typeface="Arial MT"/>
              </a:rPr>
              <a:t>X</a:t>
            </a:r>
            <a:endParaRPr sz="6225" baseline="-24765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86646" y="2098962"/>
            <a:ext cx="1080770" cy="544830"/>
            <a:chOff x="5386646" y="2098962"/>
            <a:chExt cx="1080770" cy="5448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6646" y="2098962"/>
              <a:ext cx="1080654" cy="5444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31676" y="2350254"/>
              <a:ext cx="705485" cy="0"/>
            </a:xfrm>
            <a:custGeom>
              <a:avLst/>
              <a:gdLst/>
              <a:ahLst/>
              <a:cxnLst/>
              <a:rect l="l" t="t" r="r" b="b"/>
              <a:pathLst>
                <a:path w="705485">
                  <a:moveTo>
                    <a:pt x="0" y="0"/>
                  </a:moveTo>
                  <a:lnTo>
                    <a:pt x="705289" y="0"/>
                  </a:lnTo>
                </a:path>
              </a:pathLst>
            </a:custGeom>
            <a:ln w="57149">
              <a:solidFill>
                <a:srgbClr val="00A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37168" y="2221894"/>
              <a:ext cx="256540" cy="257175"/>
            </a:xfrm>
            <a:custGeom>
              <a:avLst/>
              <a:gdLst/>
              <a:ahLst/>
              <a:cxnLst/>
              <a:rect l="l" t="t" r="r" b="b"/>
              <a:pathLst>
                <a:path w="256539" h="257175">
                  <a:moveTo>
                    <a:pt x="32006" y="0"/>
                  </a:moveTo>
                  <a:lnTo>
                    <a:pt x="21075" y="713"/>
                  </a:lnTo>
                  <a:lnTo>
                    <a:pt x="11208" y="5473"/>
                  </a:lnTo>
                  <a:lnTo>
                    <a:pt x="3665" y="13949"/>
                  </a:lnTo>
                  <a:lnTo>
                    <a:pt x="0" y="24688"/>
                  </a:lnTo>
                  <a:lnTo>
                    <a:pt x="713" y="35620"/>
                  </a:lnTo>
                  <a:lnTo>
                    <a:pt x="5473" y="45486"/>
                  </a:lnTo>
                  <a:lnTo>
                    <a:pt x="13949" y="53030"/>
                  </a:lnTo>
                  <a:lnTo>
                    <a:pt x="143087" y="128360"/>
                  </a:lnTo>
                  <a:lnTo>
                    <a:pt x="13949" y="203690"/>
                  </a:lnTo>
                  <a:lnTo>
                    <a:pt x="5473" y="211233"/>
                  </a:lnTo>
                  <a:lnTo>
                    <a:pt x="713" y="221100"/>
                  </a:lnTo>
                  <a:lnTo>
                    <a:pt x="0" y="232031"/>
                  </a:lnTo>
                  <a:lnTo>
                    <a:pt x="3665" y="242770"/>
                  </a:lnTo>
                  <a:lnTo>
                    <a:pt x="11208" y="251246"/>
                  </a:lnTo>
                  <a:lnTo>
                    <a:pt x="21075" y="256006"/>
                  </a:lnTo>
                  <a:lnTo>
                    <a:pt x="32006" y="256719"/>
                  </a:lnTo>
                  <a:lnTo>
                    <a:pt x="42745" y="253055"/>
                  </a:lnTo>
                  <a:lnTo>
                    <a:pt x="256508" y="128360"/>
                  </a:lnTo>
                  <a:lnTo>
                    <a:pt x="42745" y="3665"/>
                  </a:lnTo>
                  <a:lnTo>
                    <a:pt x="32006" y="0"/>
                  </a:lnTo>
                  <a:close/>
                </a:path>
              </a:pathLst>
            </a:custGeom>
            <a:solidFill>
              <a:srgbClr val="00A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84276" y="2137211"/>
            <a:ext cx="22021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132FFF"/>
                </a:solidFill>
                <a:latin typeface="Calibri"/>
                <a:cs typeface="Calibri"/>
              </a:rPr>
              <a:t>Element</a:t>
            </a:r>
            <a:r>
              <a:rPr sz="2600" spc="-5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2FFF"/>
                </a:solidFill>
                <a:latin typeface="Calibri"/>
                <a:cs typeface="Calibri"/>
              </a:rPr>
              <a:t>Symbol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28257" y="1558635"/>
            <a:ext cx="1056005" cy="1733550"/>
            <a:chOff x="3728257" y="1558635"/>
            <a:chExt cx="1056005" cy="173355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8257" y="2639290"/>
              <a:ext cx="1055716" cy="6525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52436" y="2690218"/>
              <a:ext cx="675005" cy="286385"/>
            </a:xfrm>
            <a:custGeom>
              <a:avLst/>
              <a:gdLst/>
              <a:ahLst/>
              <a:cxnLst/>
              <a:rect l="l" t="t" r="r" b="b"/>
              <a:pathLst>
                <a:path w="675004" h="286385">
                  <a:moveTo>
                    <a:pt x="674855" y="0"/>
                  </a:moveTo>
                  <a:lnTo>
                    <a:pt x="0" y="285855"/>
                  </a:lnTo>
                </a:path>
              </a:pathLst>
            </a:custGeom>
            <a:ln w="57149">
              <a:solidFill>
                <a:srgbClr val="00A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00218" y="2788829"/>
              <a:ext cx="277495" cy="241300"/>
            </a:xfrm>
            <a:custGeom>
              <a:avLst/>
              <a:gdLst/>
              <a:ahLst/>
              <a:cxnLst/>
              <a:rect l="l" t="t" r="r" b="b"/>
              <a:pathLst>
                <a:path w="277495" h="241300">
                  <a:moveTo>
                    <a:pt x="166999" y="0"/>
                  </a:moveTo>
                  <a:lnTo>
                    <a:pt x="156656" y="3606"/>
                  </a:lnTo>
                  <a:lnTo>
                    <a:pt x="148197" y="11169"/>
                  </a:lnTo>
                  <a:lnTo>
                    <a:pt x="0" y="209363"/>
                  </a:lnTo>
                  <a:lnTo>
                    <a:pt x="245466" y="240808"/>
                  </a:lnTo>
                  <a:lnTo>
                    <a:pt x="256784" y="239994"/>
                  </a:lnTo>
                  <a:lnTo>
                    <a:pt x="266572" y="235074"/>
                  </a:lnTo>
                  <a:lnTo>
                    <a:pt x="273800" y="226843"/>
                  </a:lnTo>
                  <a:lnTo>
                    <a:pt x="277441" y="216095"/>
                  </a:lnTo>
                  <a:lnTo>
                    <a:pt x="276627" y="204777"/>
                  </a:lnTo>
                  <a:lnTo>
                    <a:pt x="271707" y="194990"/>
                  </a:lnTo>
                  <a:lnTo>
                    <a:pt x="263476" y="187761"/>
                  </a:lnTo>
                  <a:lnTo>
                    <a:pt x="252728" y="184121"/>
                  </a:lnTo>
                  <a:lnTo>
                    <a:pt x="104438" y="165125"/>
                  </a:lnTo>
                  <a:lnTo>
                    <a:pt x="193967" y="45393"/>
                  </a:lnTo>
                  <a:lnTo>
                    <a:pt x="198829" y="35141"/>
                  </a:lnTo>
                  <a:lnTo>
                    <a:pt x="199363" y="24200"/>
                  </a:lnTo>
                  <a:lnTo>
                    <a:pt x="195756" y="13856"/>
                  </a:lnTo>
                  <a:lnTo>
                    <a:pt x="188193" y="5397"/>
                  </a:lnTo>
                  <a:lnTo>
                    <a:pt x="177941" y="535"/>
                  </a:lnTo>
                  <a:lnTo>
                    <a:pt x="166999" y="0"/>
                  </a:lnTo>
                  <a:close/>
                </a:path>
              </a:pathLst>
            </a:custGeom>
            <a:solidFill>
              <a:srgbClr val="00A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8257" y="1558635"/>
              <a:ext cx="1055716" cy="70242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051073" y="1837186"/>
              <a:ext cx="676275" cy="334010"/>
            </a:xfrm>
            <a:custGeom>
              <a:avLst/>
              <a:gdLst/>
              <a:ahLst/>
              <a:cxnLst/>
              <a:rect l="l" t="t" r="r" b="b"/>
              <a:pathLst>
                <a:path w="676275" h="334010">
                  <a:moveTo>
                    <a:pt x="676218" y="333680"/>
                  </a:moveTo>
                  <a:lnTo>
                    <a:pt x="0" y="0"/>
                  </a:lnTo>
                </a:path>
              </a:pathLst>
            </a:custGeom>
            <a:ln w="57149">
              <a:solidFill>
                <a:srgbClr val="00A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0218" y="1794860"/>
              <a:ext cx="277495" cy="236220"/>
            </a:xfrm>
            <a:custGeom>
              <a:avLst/>
              <a:gdLst/>
              <a:ahLst/>
              <a:cxnLst/>
              <a:rect l="l" t="t" r="r" b="b"/>
              <a:pathLst>
                <a:path w="277495" h="236219">
                  <a:moveTo>
                    <a:pt x="246872" y="0"/>
                  </a:moveTo>
                  <a:lnTo>
                    <a:pt x="0" y="17231"/>
                  </a:lnTo>
                  <a:lnTo>
                    <a:pt x="136516" y="223644"/>
                  </a:lnTo>
                  <a:lnTo>
                    <a:pt x="165596" y="235978"/>
                  </a:lnTo>
                  <a:lnTo>
                    <a:pt x="176112" y="231715"/>
                  </a:lnTo>
                  <a:lnTo>
                    <a:pt x="184183" y="192117"/>
                  </a:lnTo>
                  <a:lnTo>
                    <a:pt x="101711" y="67420"/>
                  </a:lnTo>
                  <a:lnTo>
                    <a:pt x="250851" y="57011"/>
                  </a:lnTo>
                  <a:lnTo>
                    <a:pt x="261790" y="53997"/>
                  </a:lnTo>
                  <a:lnTo>
                    <a:pt x="270425" y="47256"/>
                  </a:lnTo>
                  <a:lnTo>
                    <a:pt x="275902" y="37768"/>
                  </a:lnTo>
                  <a:lnTo>
                    <a:pt x="277367" y="26516"/>
                  </a:lnTo>
                  <a:lnTo>
                    <a:pt x="274353" y="15577"/>
                  </a:lnTo>
                  <a:lnTo>
                    <a:pt x="267612" y="6942"/>
                  </a:lnTo>
                  <a:lnTo>
                    <a:pt x="258124" y="1465"/>
                  </a:lnTo>
                  <a:lnTo>
                    <a:pt x="246872" y="0"/>
                  </a:lnTo>
                  <a:close/>
                </a:path>
              </a:pathLst>
            </a:custGeom>
            <a:solidFill>
              <a:srgbClr val="00A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64249" y="2877227"/>
            <a:ext cx="5452110" cy="240919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25120" marR="2379980">
              <a:lnSpc>
                <a:spcPts val="3100"/>
              </a:lnSpc>
              <a:spcBef>
                <a:spcPts val="219"/>
              </a:spcBef>
            </a:pPr>
            <a:r>
              <a:rPr sz="2600" spc="-5" dirty="0">
                <a:solidFill>
                  <a:srgbClr val="132FFF"/>
                </a:solidFill>
                <a:latin typeface="Calibri"/>
                <a:cs typeface="Calibri"/>
              </a:rPr>
              <a:t>Atomic Number </a:t>
            </a:r>
            <a:r>
              <a:rPr sz="260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(number of protons) </a:t>
            </a:r>
            <a:r>
              <a:rPr sz="2600" spc="-580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Identifies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element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40"/>
              </a:spcBef>
            </a:pPr>
            <a:r>
              <a:rPr sz="2600" b="1" u="heavy" dirty="0">
                <a:solidFill>
                  <a:srgbClr val="132FFF"/>
                </a:solidFill>
                <a:uFill>
                  <a:solidFill>
                    <a:srgbClr val="194FFF"/>
                  </a:solidFill>
                </a:uFill>
                <a:latin typeface="Calibri"/>
                <a:cs typeface="Calibri"/>
              </a:rPr>
              <a:t>Similar</a:t>
            </a:r>
            <a:r>
              <a:rPr sz="2600" b="1" u="heavy" spc="-10" dirty="0">
                <a:solidFill>
                  <a:srgbClr val="132FFF"/>
                </a:solidFill>
                <a:uFill>
                  <a:solidFill>
                    <a:srgbClr val="194FFF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5" dirty="0">
                <a:solidFill>
                  <a:srgbClr val="132FFF"/>
                </a:solidFill>
                <a:uFill>
                  <a:solidFill>
                    <a:srgbClr val="194FFF"/>
                  </a:solidFill>
                </a:uFill>
                <a:latin typeface="Calibri"/>
                <a:cs typeface="Calibri"/>
              </a:rPr>
              <a:t>notation</a:t>
            </a:r>
            <a:r>
              <a:rPr sz="2600" b="1" u="heavy" spc="-10" dirty="0">
                <a:solidFill>
                  <a:srgbClr val="132FFF"/>
                </a:solidFill>
                <a:uFill>
                  <a:solidFill>
                    <a:srgbClr val="194FFF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dirty="0">
                <a:solidFill>
                  <a:srgbClr val="132FFF"/>
                </a:solidFill>
                <a:uFill>
                  <a:solidFill>
                    <a:srgbClr val="194FFF"/>
                  </a:solidFill>
                </a:uFill>
                <a:latin typeface="Calibri"/>
                <a:cs typeface="Calibri"/>
              </a:rPr>
              <a:t>for</a:t>
            </a:r>
            <a:r>
              <a:rPr sz="2600" b="1" u="heavy" spc="-5" dirty="0">
                <a:solidFill>
                  <a:srgbClr val="132FFF"/>
                </a:solidFill>
                <a:uFill>
                  <a:solidFill>
                    <a:srgbClr val="194FFF"/>
                  </a:solidFill>
                </a:uFill>
                <a:latin typeface="Calibri"/>
                <a:cs typeface="Calibri"/>
              </a:rPr>
              <a:t> subatomic</a:t>
            </a:r>
            <a:r>
              <a:rPr sz="2600" b="1" u="heavy" spc="-10" dirty="0">
                <a:solidFill>
                  <a:srgbClr val="132FFF"/>
                </a:solidFill>
                <a:uFill>
                  <a:solidFill>
                    <a:srgbClr val="194FFF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5" dirty="0">
                <a:solidFill>
                  <a:srgbClr val="132FFF"/>
                </a:solidFill>
                <a:uFill>
                  <a:solidFill>
                    <a:srgbClr val="194FFF"/>
                  </a:solidFill>
                </a:uFill>
                <a:latin typeface="Calibri"/>
                <a:cs typeface="Calibri"/>
              </a:rPr>
              <a:t>particles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9834" y="1090612"/>
            <a:ext cx="2903220" cy="12090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solidFill>
                  <a:srgbClr val="132FFF"/>
                </a:solidFill>
                <a:latin typeface="Calibri"/>
                <a:cs typeface="Calibri"/>
              </a:rPr>
              <a:t>Mass </a:t>
            </a:r>
            <a:r>
              <a:rPr sz="2600" spc="-5" dirty="0">
                <a:solidFill>
                  <a:srgbClr val="132FFF"/>
                </a:solidFill>
                <a:latin typeface="Calibri"/>
                <a:cs typeface="Calibri"/>
              </a:rPr>
              <a:t>Number </a:t>
            </a:r>
            <a:r>
              <a:rPr sz="260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(number of protons </a:t>
            </a:r>
            <a:r>
              <a:rPr sz="2600" dirty="0">
                <a:latin typeface="Calibri"/>
                <a:cs typeface="Calibri"/>
              </a:rPr>
              <a:t>+ </a:t>
            </a:r>
            <a:r>
              <a:rPr sz="2600" spc="-5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neutrons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4249" y="5651575"/>
            <a:ext cx="9436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00D4"/>
                </a:solidFill>
                <a:latin typeface="Calibri"/>
                <a:cs typeface="Calibri"/>
              </a:rPr>
              <a:t>P</a:t>
            </a:r>
            <a:r>
              <a:rPr sz="2600" spc="-5" dirty="0">
                <a:solidFill>
                  <a:srgbClr val="0000D4"/>
                </a:solidFill>
                <a:latin typeface="Calibri"/>
                <a:cs typeface="Calibri"/>
              </a:rPr>
              <a:t>ro</a:t>
            </a:r>
            <a:r>
              <a:rPr sz="2600" dirty="0">
                <a:solidFill>
                  <a:srgbClr val="0000D4"/>
                </a:solidFill>
                <a:latin typeface="Calibri"/>
                <a:cs typeface="Calibri"/>
              </a:rPr>
              <a:t>ton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7449" y="5651575"/>
            <a:ext cx="11499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0000D4"/>
                </a:solidFill>
                <a:latin typeface="Calibri"/>
                <a:cs typeface="Calibri"/>
              </a:rPr>
              <a:t>Neutron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3403" y="5651575"/>
            <a:ext cx="11398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0000D4"/>
                </a:solidFill>
                <a:latin typeface="Calibri"/>
                <a:cs typeface="Calibri"/>
              </a:rPr>
              <a:t>Electron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38736" y="5846743"/>
            <a:ext cx="14668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34094" y="5376945"/>
            <a:ext cx="454659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Times New Roman"/>
                <a:cs typeface="Times New Roman"/>
              </a:rPr>
              <a:t>1</a:t>
            </a:r>
            <a:r>
              <a:rPr sz="1900" spc="-110" dirty="0">
                <a:latin typeface="Times New Roman"/>
                <a:cs typeface="Times New Roman"/>
              </a:rPr>
              <a:t> </a:t>
            </a:r>
            <a:r>
              <a:rPr sz="4950" i="1" baseline="-25252" dirty="0">
                <a:latin typeface="Times New Roman"/>
                <a:cs typeface="Times New Roman"/>
              </a:rPr>
              <a:t>p</a:t>
            </a:r>
            <a:endParaRPr sz="4950" baseline="-25252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11821" y="5812146"/>
            <a:ext cx="14668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27894" y="5342842"/>
            <a:ext cx="4171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900" spc="35" dirty="0">
                <a:latin typeface="Times New Roman"/>
                <a:cs typeface="Times New Roman"/>
              </a:rPr>
              <a:t>1</a:t>
            </a:r>
            <a:r>
              <a:rPr sz="4950" i="1" spc="52" baseline="-25252" dirty="0">
                <a:latin typeface="Times New Roman"/>
                <a:cs typeface="Times New Roman"/>
              </a:rPr>
              <a:t>n</a:t>
            </a:r>
            <a:endParaRPr sz="4950" baseline="-25252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23066" y="5834238"/>
            <a:ext cx="279400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5" dirty="0">
                <a:latin typeface="Symbol"/>
                <a:cs typeface="Symbol"/>
              </a:rPr>
              <a:t></a:t>
            </a:r>
            <a:r>
              <a:rPr sz="1900" spc="5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30080" y="5363748"/>
            <a:ext cx="41275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900" spc="5" dirty="0">
                <a:latin typeface="Times New Roman"/>
                <a:cs typeface="Times New Roman"/>
              </a:rPr>
              <a:t>0</a:t>
            </a:r>
            <a:r>
              <a:rPr sz="1900" spc="-254" dirty="0">
                <a:latin typeface="Times New Roman"/>
                <a:cs typeface="Times New Roman"/>
              </a:rPr>
              <a:t> </a:t>
            </a:r>
            <a:r>
              <a:rPr sz="4950" i="1" baseline="-25252" dirty="0">
                <a:latin typeface="Times New Roman"/>
                <a:cs typeface="Times New Roman"/>
              </a:rPr>
              <a:t>e</a:t>
            </a:r>
            <a:endParaRPr sz="4950" baseline="-2525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pc="-5" dirty="0">
                <a:solidFill>
                  <a:srgbClr val="000000"/>
                </a:solidFill>
              </a:rPr>
              <a:t>Radioactivity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9" y="1328262"/>
            <a:ext cx="7952105" cy="25577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34925" indent="-342900">
              <a:lnSpc>
                <a:spcPts val="3800"/>
              </a:lnSpc>
              <a:spcBef>
                <a:spcPts val="2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Every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element</a:t>
            </a:r>
            <a:r>
              <a:rPr sz="3200" dirty="0">
                <a:latin typeface="Calibri"/>
                <a:cs typeface="Calibri"/>
              </a:rPr>
              <a:t> has at least </a:t>
            </a:r>
            <a:r>
              <a:rPr sz="3200" spc="-5" dirty="0">
                <a:latin typeface="Calibri"/>
                <a:cs typeface="Calibri"/>
              </a:rPr>
              <a:t>one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isotope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whose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nucleus</a:t>
            </a:r>
            <a:r>
              <a:rPr sz="3200" spc="-5" dirty="0">
                <a:latin typeface="Calibri"/>
                <a:cs typeface="Calibri"/>
              </a:rPr>
              <a:t> spontaneously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decomposes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32FFF"/>
                </a:solidFill>
                <a:latin typeface="Calibri"/>
                <a:cs typeface="Calibri"/>
              </a:rPr>
              <a:t>(radioisotope).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certain</a:t>
            </a:r>
            <a:r>
              <a:rPr sz="3200" dirty="0">
                <a:latin typeface="Calibri"/>
                <a:cs typeface="Calibri"/>
              </a:rPr>
              <a:t> level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radiation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naturally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occurs</a:t>
            </a:r>
            <a:r>
              <a:rPr sz="3200" dirty="0">
                <a:latin typeface="Calibri"/>
                <a:cs typeface="Calibri"/>
              </a:rPr>
              <a:t> all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around</a:t>
            </a:r>
            <a:r>
              <a:rPr sz="3200" dirty="0">
                <a:latin typeface="Calibri"/>
                <a:cs typeface="Calibri"/>
              </a:rPr>
              <a:t> us, even in </a:t>
            </a:r>
            <a:r>
              <a:rPr sz="3200" spc="-5" dirty="0">
                <a:latin typeface="Calibri"/>
                <a:cs typeface="Calibri"/>
              </a:rPr>
              <a:t>our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bodies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(potassium-40).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545" y="4553143"/>
            <a:ext cx="7844790" cy="17973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z="2800" dirty="0">
                <a:latin typeface="Arial MT"/>
                <a:cs typeface="Arial MT"/>
              </a:rPr>
              <a:t>Nuclear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Equations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8915" marR="5080">
              <a:lnSpc>
                <a:spcPts val="3800"/>
              </a:lnSpc>
              <a:spcBef>
                <a:spcPts val="240"/>
              </a:spcBef>
            </a:pPr>
            <a:r>
              <a:rPr dirty="0"/>
              <a:t>In</a:t>
            </a:r>
            <a:r>
              <a:rPr spc="-1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balanced</a:t>
            </a:r>
            <a:r>
              <a:rPr spc="-5" dirty="0"/>
              <a:t> </a:t>
            </a:r>
            <a:r>
              <a:rPr dirty="0"/>
              <a:t>nuclear</a:t>
            </a:r>
            <a:r>
              <a:rPr spc="-10" dirty="0"/>
              <a:t> </a:t>
            </a:r>
            <a:r>
              <a:rPr spc="-5" dirty="0"/>
              <a:t>equation,</a:t>
            </a:r>
            <a:r>
              <a:rPr spc="-10" dirty="0"/>
              <a:t> </a:t>
            </a:r>
            <a:r>
              <a:rPr spc="-5" dirty="0"/>
              <a:t>both </a:t>
            </a:r>
            <a:r>
              <a:rPr dirty="0"/>
              <a:t>the</a:t>
            </a:r>
            <a:r>
              <a:rPr spc="-15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atomic </a:t>
            </a:r>
            <a:r>
              <a:rPr spc="-710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number</a:t>
            </a:r>
            <a:r>
              <a:rPr dirty="0"/>
              <a:t> and the</a:t>
            </a:r>
            <a:r>
              <a:rPr spc="-5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mass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number</a:t>
            </a:r>
            <a:r>
              <a:rPr spc="-10" dirty="0"/>
              <a:t> </a:t>
            </a:r>
            <a:r>
              <a:rPr spc="-5" dirty="0"/>
              <a:t>must</a:t>
            </a:r>
            <a:r>
              <a:rPr dirty="0"/>
              <a:t> be </a:t>
            </a:r>
            <a:r>
              <a:rPr spc="5" dirty="0"/>
              <a:t> </a:t>
            </a:r>
            <a:r>
              <a:rPr spc="-5" dirty="0"/>
              <a:t>conserved.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9501" y="1822340"/>
            <a:ext cx="5672283" cy="8766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2488"/>
            <a:ext cx="9144000" cy="643255"/>
          </a:xfrm>
          <a:prstGeom prst="rect">
            <a:avLst/>
          </a:prstGeom>
          <a:solidFill>
            <a:srgbClr val="A9BF4A"/>
          </a:solidFill>
        </p:spPr>
        <p:txBody>
          <a:bodyPr vert="horz" wrap="square" lIns="0" tIns="1276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5"/>
              </a:spcBef>
            </a:pPr>
            <a:r>
              <a:rPr spc="-35" dirty="0">
                <a:solidFill>
                  <a:srgbClr val="000000"/>
                </a:solidFill>
              </a:rPr>
              <a:t>Types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Radioactivity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9" y="1595120"/>
            <a:ext cx="4663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sz="3000" spc="-5" dirty="0">
                <a:solidFill>
                  <a:srgbClr val="132FFF"/>
                </a:solidFill>
                <a:latin typeface="Calibri"/>
                <a:cs typeface="Calibri"/>
              </a:rPr>
              <a:t>1.	</a:t>
            </a:r>
            <a:r>
              <a:rPr sz="3000" dirty="0">
                <a:solidFill>
                  <a:srgbClr val="132FFF"/>
                </a:solidFill>
                <a:latin typeface="Calibri"/>
                <a:cs typeface="Calibri"/>
              </a:rPr>
              <a:t>Alpha</a:t>
            </a:r>
            <a:r>
              <a:rPr sz="3000" spc="-2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132FFF"/>
                </a:solidFill>
                <a:latin typeface="Calibri"/>
                <a:cs typeface="Calibri"/>
              </a:rPr>
              <a:t>Particle</a:t>
            </a:r>
            <a:r>
              <a:rPr sz="3000" spc="-15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132FFF"/>
                </a:solidFill>
                <a:latin typeface="Calibri"/>
                <a:cs typeface="Calibri"/>
              </a:rPr>
              <a:t>(α)</a:t>
            </a:r>
            <a:r>
              <a:rPr sz="3000" spc="-15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132FFF"/>
                </a:solidFill>
                <a:latin typeface="Calibri"/>
                <a:cs typeface="Calibri"/>
              </a:rPr>
              <a:t>Emission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9" y="4556759"/>
            <a:ext cx="7747000" cy="14452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132FFF"/>
                </a:solidFill>
                <a:latin typeface="Calibri"/>
                <a:cs typeface="Calibri"/>
              </a:rPr>
              <a:t>α</a:t>
            </a:r>
            <a:r>
              <a:rPr sz="3000" spc="-20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132FFF"/>
                </a:solidFill>
                <a:latin typeface="Calibri"/>
                <a:cs typeface="Calibri"/>
              </a:rPr>
              <a:t>particle</a:t>
            </a:r>
            <a:r>
              <a:rPr sz="3000" spc="-15" dirty="0">
                <a:solidFill>
                  <a:srgbClr val="132FFF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=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helium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nucleus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3180"/>
              </a:lnSpc>
              <a:spcBef>
                <a:spcPts val="85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Net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eﬀect:</a:t>
            </a:r>
            <a:r>
              <a:rPr sz="3000" spc="-5" dirty="0">
                <a:latin typeface="Calibri"/>
                <a:cs typeface="Calibri"/>
              </a:rPr>
              <a:t> loss of</a:t>
            </a:r>
            <a:r>
              <a:rPr sz="3000" dirty="0">
                <a:latin typeface="Calibri"/>
                <a:cs typeface="Calibri"/>
              </a:rPr>
              <a:t> 4 in</a:t>
            </a:r>
            <a:r>
              <a:rPr sz="3000" spc="-5" dirty="0">
                <a:latin typeface="Calibri"/>
                <a:cs typeface="Calibri"/>
              </a:rPr>
              <a:t> mass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number,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loss of</a:t>
            </a:r>
            <a:r>
              <a:rPr sz="3000" dirty="0">
                <a:latin typeface="Calibri"/>
                <a:cs typeface="Calibri"/>
              </a:rPr>
              <a:t> 2 in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atomic number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179" y="2632112"/>
            <a:ext cx="5306120" cy="6368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1273" y="3464439"/>
            <a:ext cx="5187237" cy="6224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9213" y="4608857"/>
            <a:ext cx="734368" cy="50465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</TotalTime>
  <Words>976</Words>
  <Application>Microsoft Office PowerPoint</Application>
  <PresentationFormat>On-screen Show (4:3)</PresentationFormat>
  <Paragraphs>207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Aspect</vt:lpstr>
      <vt:lpstr>                 T.Y.BSc.</vt:lpstr>
      <vt:lpstr>Nuclear Activity</vt:lpstr>
      <vt:lpstr>Implications of Nuclear Activity for Humans</vt:lpstr>
      <vt:lpstr>Radioactivity</vt:lpstr>
      <vt:lpstr>Radioactivity (Radioactive Decay)</vt:lpstr>
      <vt:lpstr>PowerPoint Presentation</vt:lpstr>
      <vt:lpstr>Radioactivity</vt:lpstr>
      <vt:lpstr>PowerPoint Presentation</vt:lpstr>
      <vt:lpstr>Types of Radioactivity</vt:lpstr>
      <vt:lpstr>2. Beta Particle (β) Emission</vt:lpstr>
      <vt:lpstr>Types of Radioactivity</vt:lpstr>
      <vt:lpstr>4. Positron Emission</vt:lpstr>
      <vt:lpstr>Types of Radioactivity</vt:lpstr>
      <vt:lpstr>Summary: Radioactivity</vt:lpstr>
      <vt:lpstr>PowerPoint Presentation</vt:lpstr>
      <vt:lpstr>Nuclear Transformation, cont’d</vt:lpstr>
      <vt:lpstr>Half Life</vt:lpstr>
      <vt:lpstr>Detection of Radioactivity</vt:lpstr>
      <vt:lpstr>Half-life: Time required for half of the original  sample of nuclei to decay</vt:lpstr>
      <vt:lpstr>Half Life of Th-232</vt:lpstr>
      <vt:lpstr>Half-lives of Radium Nuclides</vt:lpstr>
      <vt:lpstr>PowerPoint Presentation</vt:lpstr>
      <vt:lpstr>Application: Radiocarbon Dating (C-14 Dating)</vt:lpstr>
      <vt:lpstr>Effect of Radiation on Life</vt:lpstr>
      <vt:lpstr>Damaging Effects of Radiation</vt:lpstr>
      <vt:lpstr>Effects of Different Types of Radiation</vt:lpstr>
      <vt:lpstr>Types of Radiation Damages</vt:lpstr>
      <vt:lpstr>Effects of Short-Term Radiation Exposure</vt:lpstr>
      <vt:lpstr>PowerPoint Presentation</vt:lpstr>
      <vt:lpstr>Nuclear Medicine Application: Radiotracers</vt:lpstr>
      <vt:lpstr>Radiotracers in PET Scans</vt:lpstr>
      <vt:lpstr>Nuclear Medicine Application: Radiotherapy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Activity</dc:title>
  <cp:lastModifiedBy>dell</cp:lastModifiedBy>
  <cp:revision>5</cp:revision>
  <dcterms:created xsi:type="dcterms:W3CDTF">2022-11-04T04:57:19Z</dcterms:created>
  <dcterms:modified xsi:type="dcterms:W3CDTF">2022-11-04T05:10:10Z</dcterms:modified>
</cp:coreProperties>
</file>