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92" r:id="rId3"/>
    <p:sldId id="257" r:id="rId4"/>
    <p:sldId id="258" r:id="rId5"/>
    <p:sldId id="259" r:id="rId6"/>
    <p:sldId id="260" r:id="rId7"/>
    <p:sldId id="261" r:id="rId8"/>
    <p:sldId id="262" r:id="rId9"/>
    <p:sldId id="263" r:id="rId10"/>
    <p:sldId id="264" r:id="rId11"/>
    <p:sldId id="265" r:id="rId12"/>
    <p:sldId id="266"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9DF4C2-3582-4FED-BC05-55700D36B4B9}"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endParaRPr lang="en-US"/>
        </a:p>
      </dgm:t>
    </dgm:pt>
    <dgm:pt modelId="{51F9B39C-5FBC-4C39-827C-C657BF027D4E}">
      <dgm:prSet phldrT="[Text]" custT="1"/>
      <dgm:spPr/>
      <dgm:t>
        <a:bodyPr/>
        <a:lstStyle/>
        <a:p>
          <a:r>
            <a:rPr lang="en-US" sz="2400" b="1" dirty="0" smtClean="0"/>
            <a:t>Heat Loss Centre </a:t>
          </a:r>
          <a:endParaRPr lang="en-US" sz="2400" b="1" dirty="0"/>
        </a:p>
      </dgm:t>
    </dgm:pt>
    <dgm:pt modelId="{624854B1-F9B2-4F77-8B53-5402978C1ABA}" type="parTrans" cxnId="{8A3953FA-47F7-46B9-B4D8-88AD3E94A7ED}">
      <dgm:prSet/>
      <dgm:spPr/>
      <dgm:t>
        <a:bodyPr/>
        <a:lstStyle/>
        <a:p>
          <a:endParaRPr lang="en-US"/>
        </a:p>
      </dgm:t>
    </dgm:pt>
    <dgm:pt modelId="{F5D5AACC-FA68-400A-8273-00FB32AEE2D8}" type="sibTrans" cxnId="{8A3953FA-47F7-46B9-B4D8-88AD3E94A7ED}">
      <dgm:prSet/>
      <dgm:spPr/>
      <dgm:t>
        <a:bodyPr/>
        <a:lstStyle/>
        <a:p>
          <a:endParaRPr lang="en-US"/>
        </a:p>
      </dgm:t>
    </dgm:pt>
    <dgm:pt modelId="{24A1F383-059E-46D4-B995-E17F539D74BD}">
      <dgm:prSet phldrT="[Text]" custT="1"/>
      <dgm:spPr/>
      <dgm:t>
        <a:bodyPr/>
        <a:lstStyle/>
        <a:p>
          <a:r>
            <a:rPr lang="en-US" sz="1800" b="1" dirty="0" smtClean="0"/>
            <a:t>It is situated in anterior hypothalamus </a:t>
          </a:r>
          <a:endParaRPr lang="en-US" sz="1800" b="1" dirty="0"/>
        </a:p>
      </dgm:t>
    </dgm:pt>
    <dgm:pt modelId="{A0D714BD-D021-4D55-829F-9C6B11BFB5CB}" type="parTrans" cxnId="{6FCADC81-76E1-406E-A0AA-C4FC418B41CE}">
      <dgm:prSet/>
      <dgm:spPr/>
      <dgm:t>
        <a:bodyPr/>
        <a:lstStyle/>
        <a:p>
          <a:endParaRPr lang="en-US"/>
        </a:p>
      </dgm:t>
    </dgm:pt>
    <dgm:pt modelId="{942DC470-D1E9-4D7C-A73A-588B9CE42ED3}" type="sibTrans" cxnId="{6FCADC81-76E1-406E-A0AA-C4FC418B41CE}">
      <dgm:prSet/>
      <dgm:spPr/>
      <dgm:t>
        <a:bodyPr/>
        <a:lstStyle/>
        <a:p>
          <a:endParaRPr lang="en-US"/>
        </a:p>
      </dgm:t>
    </dgm:pt>
    <dgm:pt modelId="{11FC96AD-D091-469F-862E-717D5AE6C01C}">
      <dgm:prSet phldrT="[Text]" custT="1"/>
      <dgm:spPr/>
      <dgm:t>
        <a:bodyPr/>
        <a:lstStyle/>
        <a:p>
          <a:r>
            <a:rPr lang="en-US" sz="1800" b="1" dirty="0" smtClean="0"/>
            <a:t>Increase in temperature activates hypothalamus </a:t>
          </a:r>
          <a:endParaRPr lang="en-US" sz="1800" b="1" dirty="0"/>
        </a:p>
      </dgm:t>
    </dgm:pt>
    <dgm:pt modelId="{DB65297A-C292-4FB8-BFC4-A4F314EE3AC2}" type="parTrans" cxnId="{D4FFF540-EFFB-4123-87D5-F8D5267FC271}">
      <dgm:prSet/>
      <dgm:spPr/>
      <dgm:t>
        <a:bodyPr/>
        <a:lstStyle/>
        <a:p>
          <a:endParaRPr lang="en-US"/>
        </a:p>
      </dgm:t>
    </dgm:pt>
    <dgm:pt modelId="{9F1A9B28-610E-48C8-A5EA-6223274D8F54}" type="sibTrans" cxnId="{D4FFF540-EFFB-4123-87D5-F8D5267FC271}">
      <dgm:prSet/>
      <dgm:spPr/>
      <dgm:t>
        <a:bodyPr/>
        <a:lstStyle/>
        <a:p>
          <a:endParaRPr lang="en-US"/>
        </a:p>
      </dgm:t>
    </dgm:pt>
    <dgm:pt modelId="{E1AB4A2E-FB13-4874-9EE6-685671B77C81}">
      <dgm:prSet phldrT="[Text]" custT="1"/>
      <dgm:spPr/>
      <dgm:t>
        <a:bodyPr/>
        <a:lstStyle/>
        <a:p>
          <a:r>
            <a:rPr lang="en-US" sz="1800" b="1" dirty="0" smtClean="0"/>
            <a:t> It increases </a:t>
          </a:r>
          <a:r>
            <a:rPr lang="en-US" sz="1800" b="1" dirty="0" err="1" smtClean="0"/>
            <a:t>vasodilation</a:t>
          </a:r>
          <a:r>
            <a:rPr lang="en-US" sz="1800" b="1" dirty="0" smtClean="0"/>
            <a:t> </a:t>
          </a:r>
          <a:endParaRPr lang="en-US" sz="1800" b="1" dirty="0"/>
        </a:p>
      </dgm:t>
    </dgm:pt>
    <dgm:pt modelId="{83944C99-4B66-44D3-81B0-018AC39C2A32}" type="parTrans" cxnId="{41398725-D395-4F7C-8A82-32DD4B81DDD7}">
      <dgm:prSet/>
      <dgm:spPr/>
      <dgm:t>
        <a:bodyPr/>
        <a:lstStyle/>
        <a:p>
          <a:endParaRPr lang="en-US"/>
        </a:p>
      </dgm:t>
    </dgm:pt>
    <dgm:pt modelId="{33879320-C759-41CA-A2D5-BDF283F1AF8F}" type="sibTrans" cxnId="{41398725-D395-4F7C-8A82-32DD4B81DDD7}">
      <dgm:prSet/>
      <dgm:spPr/>
      <dgm:t>
        <a:bodyPr/>
        <a:lstStyle/>
        <a:p>
          <a:endParaRPr lang="en-US"/>
        </a:p>
      </dgm:t>
    </dgm:pt>
    <dgm:pt modelId="{DD8B48CD-E546-4DAF-BD08-B64FE0E14B08}">
      <dgm:prSet phldrT="[Text]" custT="1"/>
      <dgm:spPr/>
      <dgm:t>
        <a:bodyPr/>
        <a:lstStyle/>
        <a:p>
          <a:r>
            <a:rPr lang="en-US" sz="1800" b="1" dirty="0" smtClean="0"/>
            <a:t>Thus it increases heat loss from the skin by radiation, convection and conduction </a:t>
          </a:r>
          <a:endParaRPr lang="en-US" sz="1800" b="1" dirty="0"/>
        </a:p>
      </dgm:t>
    </dgm:pt>
    <dgm:pt modelId="{DB53C76D-A23F-48EA-8952-4524CDEF49F5}" type="parTrans" cxnId="{FDBC8CF6-A026-4FEC-9B70-B0495B2732D0}">
      <dgm:prSet/>
      <dgm:spPr/>
      <dgm:t>
        <a:bodyPr/>
        <a:lstStyle/>
        <a:p>
          <a:endParaRPr lang="en-US"/>
        </a:p>
      </dgm:t>
    </dgm:pt>
    <dgm:pt modelId="{2C493CCD-79E4-4539-98E2-21E6B15EFFB4}" type="sibTrans" cxnId="{FDBC8CF6-A026-4FEC-9B70-B0495B2732D0}">
      <dgm:prSet/>
      <dgm:spPr/>
      <dgm:t>
        <a:bodyPr/>
        <a:lstStyle/>
        <a:p>
          <a:endParaRPr lang="en-US"/>
        </a:p>
      </dgm:t>
    </dgm:pt>
    <dgm:pt modelId="{7E5E61AC-CF7E-4B89-ACDD-0B2E5DF7761A}">
      <dgm:prSet phldrT="[Text]" custT="1"/>
      <dgm:spPr/>
      <dgm:t>
        <a:bodyPr/>
        <a:lstStyle/>
        <a:p>
          <a:r>
            <a:rPr lang="en-US" sz="1800" b="1" dirty="0" smtClean="0"/>
            <a:t>It increases sweating and panting.</a:t>
          </a:r>
          <a:endParaRPr lang="en-US" sz="1800" b="1" dirty="0"/>
        </a:p>
      </dgm:t>
    </dgm:pt>
    <dgm:pt modelId="{29057406-5644-4AC5-B97D-F2FF8355C218}" type="parTrans" cxnId="{01214604-A2EB-4625-B824-BA5C62239869}">
      <dgm:prSet/>
      <dgm:spPr/>
      <dgm:t>
        <a:bodyPr/>
        <a:lstStyle/>
        <a:p>
          <a:endParaRPr lang="en-US"/>
        </a:p>
      </dgm:t>
    </dgm:pt>
    <dgm:pt modelId="{30F1B87D-51BA-4968-8882-65271FA2416D}" type="sibTrans" cxnId="{01214604-A2EB-4625-B824-BA5C62239869}">
      <dgm:prSet/>
      <dgm:spPr/>
      <dgm:t>
        <a:bodyPr/>
        <a:lstStyle/>
        <a:p>
          <a:endParaRPr lang="en-US"/>
        </a:p>
      </dgm:t>
    </dgm:pt>
    <dgm:pt modelId="{6939D641-DD07-479D-8B41-3E523FC319FF}">
      <dgm:prSet phldrT="[Text]"/>
      <dgm:spPr/>
      <dgm:t>
        <a:bodyPr/>
        <a:lstStyle/>
        <a:p>
          <a:endParaRPr lang="en-US" sz="1800" dirty="0"/>
        </a:p>
      </dgm:t>
    </dgm:pt>
    <dgm:pt modelId="{5ED4BBFD-43E6-4FD7-90B8-9FF7B4D60094}" type="parTrans" cxnId="{5DA547E1-A43D-4BC6-86B8-60A1075543E7}">
      <dgm:prSet/>
      <dgm:spPr/>
      <dgm:t>
        <a:bodyPr/>
        <a:lstStyle/>
        <a:p>
          <a:endParaRPr lang="en-US"/>
        </a:p>
      </dgm:t>
    </dgm:pt>
    <dgm:pt modelId="{C63DF831-6BD4-458C-AC61-453A95414926}" type="sibTrans" cxnId="{5DA547E1-A43D-4BC6-86B8-60A1075543E7}">
      <dgm:prSet/>
      <dgm:spPr/>
      <dgm:t>
        <a:bodyPr/>
        <a:lstStyle/>
        <a:p>
          <a:endParaRPr lang="en-US"/>
        </a:p>
      </dgm:t>
    </dgm:pt>
    <dgm:pt modelId="{034D1259-0DB9-4AF3-ADE9-27E8A467BFA4}">
      <dgm:prSet phldrT="[Text]" custT="1"/>
      <dgm:spPr/>
      <dgm:t>
        <a:bodyPr/>
        <a:lstStyle/>
        <a:p>
          <a:r>
            <a:rPr lang="en-US" sz="1800" b="1" dirty="0" smtClean="0"/>
            <a:t>Decrease in thickness of air layer by flattening the hair </a:t>
          </a:r>
          <a:endParaRPr lang="en-US" sz="1800" b="1" dirty="0"/>
        </a:p>
      </dgm:t>
    </dgm:pt>
    <dgm:pt modelId="{489E640D-4A20-478C-9C32-2BB7FCD995E4}" type="parTrans" cxnId="{BCF25AA6-8AD1-46EC-8A9A-5A541EAE8530}">
      <dgm:prSet/>
      <dgm:spPr/>
      <dgm:t>
        <a:bodyPr/>
        <a:lstStyle/>
        <a:p>
          <a:endParaRPr lang="en-US"/>
        </a:p>
      </dgm:t>
    </dgm:pt>
    <dgm:pt modelId="{20C3E380-336D-4AA8-AC6E-9F8DF40119B0}" type="sibTrans" cxnId="{BCF25AA6-8AD1-46EC-8A9A-5A541EAE8530}">
      <dgm:prSet/>
      <dgm:spPr/>
      <dgm:t>
        <a:bodyPr/>
        <a:lstStyle/>
        <a:p>
          <a:endParaRPr lang="en-US"/>
        </a:p>
      </dgm:t>
    </dgm:pt>
    <dgm:pt modelId="{B5697042-704E-4A4B-8312-AE9629CC64FB}" type="pres">
      <dgm:prSet presAssocID="{309DF4C2-3582-4FED-BC05-55700D36B4B9}" presName="cycle" presStyleCnt="0">
        <dgm:presLayoutVars>
          <dgm:chMax val="1"/>
          <dgm:dir/>
          <dgm:animLvl val="ctr"/>
          <dgm:resizeHandles val="exact"/>
        </dgm:presLayoutVars>
      </dgm:prSet>
      <dgm:spPr/>
      <dgm:t>
        <a:bodyPr/>
        <a:lstStyle/>
        <a:p>
          <a:endParaRPr lang="en-US"/>
        </a:p>
      </dgm:t>
    </dgm:pt>
    <dgm:pt modelId="{BD669ED8-0E25-4735-BF82-34255E95F1D8}" type="pres">
      <dgm:prSet presAssocID="{51F9B39C-5FBC-4C39-827C-C657BF027D4E}" presName="centerShape" presStyleLbl="node0" presStyleIdx="0" presStyleCnt="1"/>
      <dgm:spPr/>
      <dgm:t>
        <a:bodyPr/>
        <a:lstStyle/>
        <a:p>
          <a:endParaRPr lang="en-US"/>
        </a:p>
      </dgm:t>
    </dgm:pt>
    <dgm:pt modelId="{743A0173-5EDE-4784-8AC1-3149E3A0F22C}" type="pres">
      <dgm:prSet presAssocID="{A0D714BD-D021-4D55-829F-9C6B11BFB5CB}" presName="Name9" presStyleLbl="parChTrans1D2" presStyleIdx="0" presStyleCnt="6"/>
      <dgm:spPr/>
      <dgm:t>
        <a:bodyPr/>
        <a:lstStyle/>
        <a:p>
          <a:endParaRPr lang="en-US"/>
        </a:p>
      </dgm:t>
    </dgm:pt>
    <dgm:pt modelId="{E4347494-7E94-491C-BC2C-3E0FA93BDA4A}" type="pres">
      <dgm:prSet presAssocID="{A0D714BD-D021-4D55-829F-9C6B11BFB5CB}" presName="connTx" presStyleLbl="parChTrans1D2" presStyleIdx="0" presStyleCnt="6"/>
      <dgm:spPr/>
      <dgm:t>
        <a:bodyPr/>
        <a:lstStyle/>
        <a:p>
          <a:endParaRPr lang="en-US"/>
        </a:p>
      </dgm:t>
    </dgm:pt>
    <dgm:pt modelId="{D4C4DAC2-E1D6-44C0-838C-E4AA0192A687}" type="pres">
      <dgm:prSet presAssocID="{24A1F383-059E-46D4-B995-E17F539D74BD}" presName="node" presStyleLbl="node1" presStyleIdx="0" presStyleCnt="6" custScaleX="124041">
        <dgm:presLayoutVars>
          <dgm:bulletEnabled val="1"/>
        </dgm:presLayoutVars>
      </dgm:prSet>
      <dgm:spPr/>
      <dgm:t>
        <a:bodyPr/>
        <a:lstStyle/>
        <a:p>
          <a:endParaRPr lang="en-US"/>
        </a:p>
      </dgm:t>
    </dgm:pt>
    <dgm:pt modelId="{8715F651-0C0C-4A8C-8BD2-1EA6E2EE4F42}" type="pres">
      <dgm:prSet presAssocID="{DB65297A-C292-4FB8-BFC4-A4F314EE3AC2}" presName="Name9" presStyleLbl="parChTrans1D2" presStyleIdx="1" presStyleCnt="6"/>
      <dgm:spPr/>
      <dgm:t>
        <a:bodyPr/>
        <a:lstStyle/>
        <a:p>
          <a:endParaRPr lang="en-US"/>
        </a:p>
      </dgm:t>
    </dgm:pt>
    <dgm:pt modelId="{DAB34D19-2922-4697-A503-C90B20562174}" type="pres">
      <dgm:prSet presAssocID="{DB65297A-C292-4FB8-BFC4-A4F314EE3AC2}" presName="connTx" presStyleLbl="parChTrans1D2" presStyleIdx="1" presStyleCnt="6"/>
      <dgm:spPr/>
      <dgm:t>
        <a:bodyPr/>
        <a:lstStyle/>
        <a:p>
          <a:endParaRPr lang="en-US"/>
        </a:p>
      </dgm:t>
    </dgm:pt>
    <dgm:pt modelId="{5418E48E-079B-4D8D-A604-A1FBA864A921}" type="pres">
      <dgm:prSet presAssocID="{11FC96AD-D091-469F-862E-717D5AE6C01C}" presName="node" presStyleLbl="node1" presStyleIdx="1" presStyleCnt="6" custScaleX="111592">
        <dgm:presLayoutVars>
          <dgm:bulletEnabled val="1"/>
        </dgm:presLayoutVars>
      </dgm:prSet>
      <dgm:spPr/>
      <dgm:t>
        <a:bodyPr/>
        <a:lstStyle/>
        <a:p>
          <a:endParaRPr lang="en-US"/>
        </a:p>
      </dgm:t>
    </dgm:pt>
    <dgm:pt modelId="{52C44A6E-7BEC-455D-8C99-957549387E7A}" type="pres">
      <dgm:prSet presAssocID="{83944C99-4B66-44D3-81B0-018AC39C2A32}" presName="Name9" presStyleLbl="parChTrans1D2" presStyleIdx="2" presStyleCnt="6"/>
      <dgm:spPr/>
      <dgm:t>
        <a:bodyPr/>
        <a:lstStyle/>
        <a:p>
          <a:endParaRPr lang="en-US"/>
        </a:p>
      </dgm:t>
    </dgm:pt>
    <dgm:pt modelId="{028BD71F-1F13-4D75-A808-2014F9D1C277}" type="pres">
      <dgm:prSet presAssocID="{83944C99-4B66-44D3-81B0-018AC39C2A32}" presName="connTx" presStyleLbl="parChTrans1D2" presStyleIdx="2" presStyleCnt="6"/>
      <dgm:spPr/>
      <dgm:t>
        <a:bodyPr/>
        <a:lstStyle/>
        <a:p>
          <a:endParaRPr lang="en-US"/>
        </a:p>
      </dgm:t>
    </dgm:pt>
    <dgm:pt modelId="{2BAB3305-AF90-4DF3-8755-83AA855E0175}" type="pres">
      <dgm:prSet presAssocID="{E1AB4A2E-FB13-4874-9EE6-685671B77C81}" presName="node" presStyleLbl="node1" presStyleIdx="2" presStyleCnt="6" custScaleX="117388">
        <dgm:presLayoutVars>
          <dgm:bulletEnabled val="1"/>
        </dgm:presLayoutVars>
      </dgm:prSet>
      <dgm:spPr/>
      <dgm:t>
        <a:bodyPr/>
        <a:lstStyle/>
        <a:p>
          <a:endParaRPr lang="en-US"/>
        </a:p>
      </dgm:t>
    </dgm:pt>
    <dgm:pt modelId="{D9E03A29-8795-41F0-8B5F-4ACE5C049139}" type="pres">
      <dgm:prSet presAssocID="{DB53C76D-A23F-48EA-8952-4524CDEF49F5}" presName="Name9" presStyleLbl="parChTrans1D2" presStyleIdx="3" presStyleCnt="6"/>
      <dgm:spPr/>
      <dgm:t>
        <a:bodyPr/>
        <a:lstStyle/>
        <a:p>
          <a:endParaRPr lang="en-US"/>
        </a:p>
      </dgm:t>
    </dgm:pt>
    <dgm:pt modelId="{374D31F5-2C96-4E9F-8634-348FF07C48CA}" type="pres">
      <dgm:prSet presAssocID="{DB53C76D-A23F-48EA-8952-4524CDEF49F5}" presName="connTx" presStyleLbl="parChTrans1D2" presStyleIdx="3" presStyleCnt="6"/>
      <dgm:spPr/>
      <dgm:t>
        <a:bodyPr/>
        <a:lstStyle/>
        <a:p>
          <a:endParaRPr lang="en-US"/>
        </a:p>
      </dgm:t>
    </dgm:pt>
    <dgm:pt modelId="{E9135AB5-1E51-4C71-B7CE-0BBEEE17CA01}" type="pres">
      <dgm:prSet presAssocID="{DD8B48CD-E546-4DAF-BD08-B64FE0E14B08}" presName="node" presStyleLbl="node1" presStyleIdx="3" presStyleCnt="6" custScaleX="138529" custScaleY="112214">
        <dgm:presLayoutVars>
          <dgm:bulletEnabled val="1"/>
        </dgm:presLayoutVars>
      </dgm:prSet>
      <dgm:spPr/>
      <dgm:t>
        <a:bodyPr/>
        <a:lstStyle/>
        <a:p>
          <a:endParaRPr lang="en-US"/>
        </a:p>
      </dgm:t>
    </dgm:pt>
    <dgm:pt modelId="{9329657F-D4D8-4B40-BBFC-7EE84D60A7AB}" type="pres">
      <dgm:prSet presAssocID="{29057406-5644-4AC5-B97D-F2FF8355C218}" presName="Name9" presStyleLbl="parChTrans1D2" presStyleIdx="4" presStyleCnt="6"/>
      <dgm:spPr/>
      <dgm:t>
        <a:bodyPr/>
        <a:lstStyle/>
        <a:p>
          <a:endParaRPr lang="en-US"/>
        </a:p>
      </dgm:t>
    </dgm:pt>
    <dgm:pt modelId="{02D7E335-C29D-4ACC-BCC4-6A9277FF2908}" type="pres">
      <dgm:prSet presAssocID="{29057406-5644-4AC5-B97D-F2FF8355C218}" presName="connTx" presStyleLbl="parChTrans1D2" presStyleIdx="4" presStyleCnt="6"/>
      <dgm:spPr/>
      <dgm:t>
        <a:bodyPr/>
        <a:lstStyle/>
        <a:p>
          <a:endParaRPr lang="en-US"/>
        </a:p>
      </dgm:t>
    </dgm:pt>
    <dgm:pt modelId="{7AFD11FB-6CED-4070-AE8B-6D0845BEDAEC}" type="pres">
      <dgm:prSet presAssocID="{7E5E61AC-CF7E-4B89-ACDD-0B2E5DF7761A}" presName="node" presStyleLbl="node1" presStyleIdx="4" presStyleCnt="6" custScaleX="105931">
        <dgm:presLayoutVars>
          <dgm:bulletEnabled val="1"/>
        </dgm:presLayoutVars>
      </dgm:prSet>
      <dgm:spPr/>
      <dgm:t>
        <a:bodyPr/>
        <a:lstStyle/>
        <a:p>
          <a:endParaRPr lang="en-US"/>
        </a:p>
      </dgm:t>
    </dgm:pt>
    <dgm:pt modelId="{2354D2A3-52BB-4F0C-8AA6-F9F98F1DF9E5}" type="pres">
      <dgm:prSet presAssocID="{489E640D-4A20-478C-9C32-2BB7FCD995E4}" presName="Name9" presStyleLbl="parChTrans1D2" presStyleIdx="5" presStyleCnt="6"/>
      <dgm:spPr/>
      <dgm:t>
        <a:bodyPr/>
        <a:lstStyle/>
        <a:p>
          <a:endParaRPr lang="en-US"/>
        </a:p>
      </dgm:t>
    </dgm:pt>
    <dgm:pt modelId="{9AB67173-4A95-4CE5-B477-9A0470435DA0}" type="pres">
      <dgm:prSet presAssocID="{489E640D-4A20-478C-9C32-2BB7FCD995E4}" presName="connTx" presStyleLbl="parChTrans1D2" presStyleIdx="5" presStyleCnt="6"/>
      <dgm:spPr/>
      <dgm:t>
        <a:bodyPr/>
        <a:lstStyle/>
        <a:p>
          <a:endParaRPr lang="en-US"/>
        </a:p>
      </dgm:t>
    </dgm:pt>
    <dgm:pt modelId="{DE188D6A-2148-484C-BB76-1D1B6E52E980}" type="pres">
      <dgm:prSet presAssocID="{034D1259-0DB9-4AF3-ADE9-27E8A467BFA4}" presName="node" presStyleLbl="node1" presStyleIdx="5" presStyleCnt="6" custScaleX="127563" custScaleY="105774">
        <dgm:presLayoutVars>
          <dgm:bulletEnabled val="1"/>
        </dgm:presLayoutVars>
      </dgm:prSet>
      <dgm:spPr/>
      <dgm:t>
        <a:bodyPr/>
        <a:lstStyle/>
        <a:p>
          <a:endParaRPr lang="en-US"/>
        </a:p>
      </dgm:t>
    </dgm:pt>
  </dgm:ptLst>
  <dgm:cxnLst>
    <dgm:cxn modelId="{C854D613-06A5-4D9F-B5BC-ABCAB7B77816}" type="presOf" srcId="{11FC96AD-D091-469F-862E-717D5AE6C01C}" destId="{5418E48E-079B-4D8D-A604-A1FBA864A921}" srcOrd="0" destOrd="0" presId="urn:microsoft.com/office/officeart/2005/8/layout/radial1"/>
    <dgm:cxn modelId="{65C3C84B-711E-491C-B111-13CF53DB0FF0}" type="presOf" srcId="{DB53C76D-A23F-48EA-8952-4524CDEF49F5}" destId="{374D31F5-2C96-4E9F-8634-348FF07C48CA}" srcOrd="1" destOrd="0" presId="urn:microsoft.com/office/officeart/2005/8/layout/radial1"/>
    <dgm:cxn modelId="{985C2B97-CCE0-46ED-AE70-146443793665}" type="presOf" srcId="{29057406-5644-4AC5-B97D-F2FF8355C218}" destId="{9329657F-D4D8-4B40-BBFC-7EE84D60A7AB}" srcOrd="0" destOrd="0" presId="urn:microsoft.com/office/officeart/2005/8/layout/radial1"/>
    <dgm:cxn modelId="{4318A476-C475-46AA-AD06-5B802CE76E68}" type="presOf" srcId="{E1AB4A2E-FB13-4874-9EE6-685671B77C81}" destId="{2BAB3305-AF90-4DF3-8755-83AA855E0175}" srcOrd="0" destOrd="0" presId="urn:microsoft.com/office/officeart/2005/8/layout/radial1"/>
    <dgm:cxn modelId="{6FCADC81-76E1-406E-A0AA-C4FC418B41CE}" srcId="{51F9B39C-5FBC-4C39-827C-C657BF027D4E}" destId="{24A1F383-059E-46D4-B995-E17F539D74BD}" srcOrd="0" destOrd="0" parTransId="{A0D714BD-D021-4D55-829F-9C6B11BFB5CB}" sibTransId="{942DC470-D1E9-4D7C-A73A-588B9CE42ED3}"/>
    <dgm:cxn modelId="{9E14006A-885A-4697-AEDC-EC08AACBB36E}" type="presOf" srcId="{A0D714BD-D021-4D55-829F-9C6B11BFB5CB}" destId="{743A0173-5EDE-4784-8AC1-3149E3A0F22C}" srcOrd="0" destOrd="0" presId="urn:microsoft.com/office/officeart/2005/8/layout/radial1"/>
    <dgm:cxn modelId="{01214604-A2EB-4625-B824-BA5C62239869}" srcId="{51F9B39C-5FBC-4C39-827C-C657BF027D4E}" destId="{7E5E61AC-CF7E-4B89-ACDD-0B2E5DF7761A}" srcOrd="4" destOrd="0" parTransId="{29057406-5644-4AC5-B97D-F2FF8355C218}" sibTransId="{30F1B87D-51BA-4968-8882-65271FA2416D}"/>
    <dgm:cxn modelId="{1F77221A-A2B6-4AF3-AEB1-4FB075B73F44}" type="presOf" srcId="{DD8B48CD-E546-4DAF-BD08-B64FE0E14B08}" destId="{E9135AB5-1E51-4C71-B7CE-0BBEEE17CA01}" srcOrd="0" destOrd="0" presId="urn:microsoft.com/office/officeart/2005/8/layout/radial1"/>
    <dgm:cxn modelId="{6AA4E82D-2AE9-4F10-AADC-FDA064BA5DAC}" type="presOf" srcId="{83944C99-4B66-44D3-81B0-018AC39C2A32}" destId="{028BD71F-1F13-4D75-A808-2014F9D1C277}" srcOrd="1" destOrd="0" presId="urn:microsoft.com/office/officeart/2005/8/layout/radial1"/>
    <dgm:cxn modelId="{D69689A7-941C-4D32-A2B2-9915D7E65450}" type="presOf" srcId="{DB65297A-C292-4FB8-BFC4-A4F314EE3AC2}" destId="{8715F651-0C0C-4A8C-8BD2-1EA6E2EE4F42}" srcOrd="0" destOrd="0" presId="urn:microsoft.com/office/officeart/2005/8/layout/radial1"/>
    <dgm:cxn modelId="{FDBC8CF6-A026-4FEC-9B70-B0495B2732D0}" srcId="{51F9B39C-5FBC-4C39-827C-C657BF027D4E}" destId="{DD8B48CD-E546-4DAF-BD08-B64FE0E14B08}" srcOrd="3" destOrd="0" parTransId="{DB53C76D-A23F-48EA-8952-4524CDEF49F5}" sibTransId="{2C493CCD-79E4-4539-98E2-21E6B15EFFB4}"/>
    <dgm:cxn modelId="{8E625A44-A898-47D0-9967-C29FC09F2BF3}" type="presOf" srcId="{A0D714BD-D021-4D55-829F-9C6B11BFB5CB}" destId="{E4347494-7E94-491C-BC2C-3E0FA93BDA4A}" srcOrd="1" destOrd="0" presId="urn:microsoft.com/office/officeart/2005/8/layout/radial1"/>
    <dgm:cxn modelId="{6B4C415B-2E6E-4566-9F87-42B04F506C1A}" type="presOf" srcId="{309DF4C2-3582-4FED-BC05-55700D36B4B9}" destId="{B5697042-704E-4A4B-8312-AE9629CC64FB}" srcOrd="0" destOrd="0" presId="urn:microsoft.com/office/officeart/2005/8/layout/radial1"/>
    <dgm:cxn modelId="{41398725-D395-4F7C-8A82-32DD4B81DDD7}" srcId="{51F9B39C-5FBC-4C39-827C-C657BF027D4E}" destId="{E1AB4A2E-FB13-4874-9EE6-685671B77C81}" srcOrd="2" destOrd="0" parTransId="{83944C99-4B66-44D3-81B0-018AC39C2A32}" sibTransId="{33879320-C759-41CA-A2D5-BDF283F1AF8F}"/>
    <dgm:cxn modelId="{30D48911-69A9-43D1-BF66-A6FF716688AC}" type="presOf" srcId="{DB53C76D-A23F-48EA-8952-4524CDEF49F5}" destId="{D9E03A29-8795-41F0-8B5F-4ACE5C049139}" srcOrd="0" destOrd="0" presId="urn:microsoft.com/office/officeart/2005/8/layout/radial1"/>
    <dgm:cxn modelId="{BCF25AA6-8AD1-46EC-8A9A-5A541EAE8530}" srcId="{51F9B39C-5FBC-4C39-827C-C657BF027D4E}" destId="{034D1259-0DB9-4AF3-ADE9-27E8A467BFA4}" srcOrd="5" destOrd="0" parTransId="{489E640D-4A20-478C-9C32-2BB7FCD995E4}" sibTransId="{20C3E380-336D-4AA8-AC6E-9F8DF40119B0}"/>
    <dgm:cxn modelId="{10255AA3-59CF-4EF3-8E86-462AFA71D865}" type="presOf" srcId="{489E640D-4A20-478C-9C32-2BB7FCD995E4}" destId="{2354D2A3-52BB-4F0C-8AA6-F9F98F1DF9E5}" srcOrd="0" destOrd="0" presId="urn:microsoft.com/office/officeart/2005/8/layout/radial1"/>
    <dgm:cxn modelId="{D6FFE037-0B2A-4976-BA96-743AA7A47434}" type="presOf" srcId="{24A1F383-059E-46D4-B995-E17F539D74BD}" destId="{D4C4DAC2-E1D6-44C0-838C-E4AA0192A687}" srcOrd="0" destOrd="0" presId="urn:microsoft.com/office/officeart/2005/8/layout/radial1"/>
    <dgm:cxn modelId="{749247AE-3C9F-4832-9DA9-8FB93E1CCE8A}" type="presOf" srcId="{7E5E61AC-CF7E-4B89-ACDD-0B2E5DF7761A}" destId="{7AFD11FB-6CED-4070-AE8B-6D0845BEDAEC}" srcOrd="0" destOrd="0" presId="urn:microsoft.com/office/officeart/2005/8/layout/radial1"/>
    <dgm:cxn modelId="{8A3953FA-47F7-46B9-B4D8-88AD3E94A7ED}" srcId="{309DF4C2-3582-4FED-BC05-55700D36B4B9}" destId="{51F9B39C-5FBC-4C39-827C-C657BF027D4E}" srcOrd="0" destOrd="0" parTransId="{624854B1-F9B2-4F77-8B53-5402978C1ABA}" sibTransId="{F5D5AACC-FA68-400A-8273-00FB32AEE2D8}"/>
    <dgm:cxn modelId="{5DA547E1-A43D-4BC6-86B8-60A1075543E7}" srcId="{309DF4C2-3582-4FED-BC05-55700D36B4B9}" destId="{6939D641-DD07-479D-8B41-3E523FC319FF}" srcOrd="1" destOrd="0" parTransId="{5ED4BBFD-43E6-4FD7-90B8-9FF7B4D60094}" sibTransId="{C63DF831-6BD4-458C-AC61-453A95414926}"/>
    <dgm:cxn modelId="{D4FFF540-EFFB-4123-87D5-F8D5267FC271}" srcId="{51F9B39C-5FBC-4C39-827C-C657BF027D4E}" destId="{11FC96AD-D091-469F-862E-717D5AE6C01C}" srcOrd="1" destOrd="0" parTransId="{DB65297A-C292-4FB8-BFC4-A4F314EE3AC2}" sibTransId="{9F1A9B28-610E-48C8-A5EA-6223274D8F54}"/>
    <dgm:cxn modelId="{1E027B27-60B5-473E-A39A-1DD8A284556D}" type="presOf" srcId="{489E640D-4A20-478C-9C32-2BB7FCD995E4}" destId="{9AB67173-4A95-4CE5-B477-9A0470435DA0}" srcOrd="1" destOrd="0" presId="urn:microsoft.com/office/officeart/2005/8/layout/radial1"/>
    <dgm:cxn modelId="{770CBF01-4644-41BA-AC70-164CAECAAE6D}" type="presOf" srcId="{DB65297A-C292-4FB8-BFC4-A4F314EE3AC2}" destId="{DAB34D19-2922-4697-A503-C90B20562174}" srcOrd="1" destOrd="0" presId="urn:microsoft.com/office/officeart/2005/8/layout/radial1"/>
    <dgm:cxn modelId="{E8909767-2C04-4EFA-887F-4D5012BC5853}" type="presOf" srcId="{51F9B39C-5FBC-4C39-827C-C657BF027D4E}" destId="{BD669ED8-0E25-4735-BF82-34255E95F1D8}" srcOrd="0" destOrd="0" presId="urn:microsoft.com/office/officeart/2005/8/layout/radial1"/>
    <dgm:cxn modelId="{F9421E58-0F87-463D-BA57-A8B9B44B5061}" type="presOf" srcId="{29057406-5644-4AC5-B97D-F2FF8355C218}" destId="{02D7E335-C29D-4ACC-BCC4-6A9277FF2908}" srcOrd="1" destOrd="0" presId="urn:microsoft.com/office/officeart/2005/8/layout/radial1"/>
    <dgm:cxn modelId="{836AE70A-57AD-459A-9C52-47CF3F748C2C}" type="presOf" srcId="{83944C99-4B66-44D3-81B0-018AC39C2A32}" destId="{52C44A6E-7BEC-455D-8C99-957549387E7A}" srcOrd="0" destOrd="0" presId="urn:microsoft.com/office/officeart/2005/8/layout/radial1"/>
    <dgm:cxn modelId="{7D93DCD2-06DB-4685-B006-32A4A1C6B286}" type="presOf" srcId="{034D1259-0DB9-4AF3-ADE9-27E8A467BFA4}" destId="{DE188D6A-2148-484C-BB76-1D1B6E52E980}" srcOrd="0" destOrd="0" presId="urn:microsoft.com/office/officeart/2005/8/layout/radial1"/>
    <dgm:cxn modelId="{C86BFAAB-6EEB-4D5C-BFD6-CD3C28C61A66}" type="presParOf" srcId="{B5697042-704E-4A4B-8312-AE9629CC64FB}" destId="{BD669ED8-0E25-4735-BF82-34255E95F1D8}" srcOrd="0" destOrd="0" presId="urn:microsoft.com/office/officeart/2005/8/layout/radial1"/>
    <dgm:cxn modelId="{DA225C60-50A4-45CF-BEEF-86CCD5E4F3D6}" type="presParOf" srcId="{B5697042-704E-4A4B-8312-AE9629CC64FB}" destId="{743A0173-5EDE-4784-8AC1-3149E3A0F22C}" srcOrd="1" destOrd="0" presId="urn:microsoft.com/office/officeart/2005/8/layout/radial1"/>
    <dgm:cxn modelId="{4CC00CC7-5867-4298-8E9F-E96854FEDB7E}" type="presParOf" srcId="{743A0173-5EDE-4784-8AC1-3149E3A0F22C}" destId="{E4347494-7E94-491C-BC2C-3E0FA93BDA4A}" srcOrd="0" destOrd="0" presId="urn:microsoft.com/office/officeart/2005/8/layout/radial1"/>
    <dgm:cxn modelId="{24CA0FD6-B93F-4D82-BB53-58FC08FBECF7}" type="presParOf" srcId="{B5697042-704E-4A4B-8312-AE9629CC64FB}" destId="{D4C4DAC2-E1D6-44C0-838C-E4AA0192A687}" srcOrd="2" destOrd="0" presId="urn:microsoft.com/office/officeart/2005/8/layout/radial1"/>
    <dgm:cxn modelId="{2F61472A-7509-4A1D-AB96-6FEA5D5AA09D}" type="presParOf" srcId="{B5697042-704E-4A4B-8312-AE9629CC64FB}" destId="{8715F651-0C0C-4A8C-8BD2-1EA6E2EE4F42}" srcOrd="3" destOrd="0" presId="urn:microsoft.com/office/officeart/2005/8/layout/radial1"/>
    <dgm:cxn modelId="{3DE82CAA-B211-4DE3-A326-9DE2BD33DE8D}" type="presParOf" srcId="{8715F651-0C0C-4A8C-8BD2-1EA6E2EE4F42}" destId="{DAB34D19-2922-4697-A503-C90B20562174}" srcOrd="0" destOrd="0" presId="urn:microsoft.com/office/officeart/2005/8/layout/radial1"/>
    <dgm:cxn modelId="{D3BD12F9-A6A8-489D-AB74-09FBEDBCA169}" type="presParOf" srcId="{B5697042-704E-4A4B-8312-AE9629CC64FB}" destId="{5418E48E-079B-4D8D-A604-A1FBA864A921}" srcOrd="4" destOrd="0" presId="urn:microsoft.com/office/officeart/2005/8/layout/radial1"/>
    <dgm:cxn modelId="{0F0FBC00-1B86-4135-8B46-3BCA7BEF6865}" type="presParOf" srcId="{B5697042-704E-4A4B-8312-AE9629CC64FB}" destId="{52C44A6E-7BEC-455D-8C99-957549387E7A}" srcOrd="5" destOrd="0" presId="urn:microsoft.com/office/officeart/2005/8/layout/radial1"/>
    <dgm:cxn modelId="{B064A7A2-5AAF-4729-9858-A1A615D9EA22}" type="presParOf" srcId="{52C44A6E-7BEC-455D-8C99-957549387E7A}" destId="{028BD71F-1F13-4D75-A808-2014F9D1C277}" srcOrd="0" destOrd="0" presId="urn:microsoft.com/office/officeart/2005/8/layout/radial1"/>
    <dgm:cxn modelId="{AB9BDE29-DEEC-4A59-AC09-D28F3491CBBA}" type="presParOf" srcId="{B5697042-704E-4A4B-8312-AE9629CC64FB}" destId="{2BAB3305-AF90-4DF3-8755-83AA855E0175}" srcOrd="6" destOrd="0" presId="urn:microsoft.com/office/officeart/2005/8/layout/radial1"/>
    <dgm:cxn modelId="{AD841063-3684-4AD5-AF45-9BEFA4DCE667}" type="presParOf" srcId="{B5697042-704E-4A4B-8312-AE9629CC64FB}" destId="{D9E03A29-8795-41F0-8B5F-4ACE5C049139}" srcOrd="7" destOrd="0" presId="urn:microsoft.com/office/officeart/2005/8/layout/radial1"/>
    <dgm:cxn modelId="{3BEB4680-E99E-48E0-B376-BFFFB7176242}" type="presParOf" srcId="{D9E03A29-8795-41F0-8B5F-4ACE5C049139}" destId="{374D31F5-2C96-4E9F-8634-348FF07C48CA}" srcOrd="0" destOrd="0" presId="urn:microsoft.com/office/officeart/2005/8/layout/radial1"/>
    <dgm:cxn modelId="{B5BD9050-6E58-4730-B183-411C2871458A}" type="presParOf" srcId="{B5697042-704E-4A4B-8312-AE9629CC64FB}" destId="{E9135AB5-1E51-4C71-B7CE-0BBEEE17CA01}" srcOrd="8" destOrd="0" presId="urn:microsoft.com/office/officeart/2005/8/layout/radial1"/>
    <dgm:cxn modelId="{66B3CA1E-AFEA-4130-8ED2-B9050325CD31}" type="presParOf" srcId="{B5697042-704E-4A4B-8312-AE9629CC64FB}" destId="{9329657F-D4D8-4B40-BBFC-7EE84D60A7AB}" srcOrd="9" destOrd="0" presId="urn:microsoft.com/office/officeart/2005/8/layout/radial1"/>
    <dgm:cxn modelId="{981ACED7-B5AE-409A-B6C4-61790391F100}" type="presParOf" srcId="{9329657F-D4D8-4B40-BBFC-7EE84D60A7AB}" destId="{02D7E335-C29D-4ACC-BCC4-6A9277FF2908}" srcOrd="0" destOrd="0" presId="urn:microsoft.com/office/officeart/2005/8/layout/radial1"/>
    <dgm:cxn modelId="{4A4E9126-C80B-4CAA-A694-B745F426A8C5}" type="presParOf" srcId="{B5697042-704E-4A4B-8312-AE9629CC64FB}" destId="{7AFD11FB-6CED-4070-AE8B-6D0845BEDAEC}" srcOrd="10" destOrd="0" presId="urn:microsoft.com/office/officeart/2005/8/layout/radial1"/>
    <dgm:cxn modelId="{A9896A9F-180E-45E4-B430-94FA3DD8F7F8}" type="presParOf" srcId="{B5697042-704E-4A4B-8312-AE9629CC64FB}" destId="{2354D2A3-52BB-4F0C-8AA6-F9F98F1DF9E5}" srcOrd="11" destOrd="0" presId="urn:microsoft.com/office/officeart/2005/8/layout/radial1"/>
    <dgm:cxn modelId="{CB407FB2-DC5C-4FB6-A974-D7D20C3FD095}" type="presParOf" srcId="{2354D2A3-52BB-4F0C-8AA6-F9F98F1DF9E5}" destId="{9AB67173-4A95-4CE5-B477-9A0470435DA0}" srcOrd="0" destOrd="0" presId="urn:microsoft.com/office/officeart/2005/8/layout/radial1"/>
    <dgm:cxn modelId="{6D8AEE13-6AA2-46E6-9FA4-528DEC5BCCDD}" type="presParOf" srcId="{B5697042-704E-4A4B-8312-AE9629CC64FB}" destId="{DE188D6A-2148-484C-BB76-1D1B6E52E980}"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DF4C2-3582-4FED-BC05-55700D36B4B9}"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endParaRPr lang="en-US"/>
        </a:p>
      </dgm:t>
    </dgm:pt>
    <dgm:pt modelId="{51F9B39C-5FBC-4C39-827C-C657BF027D4E}">
      <dgm:prSet phldrT="[Text]" custT="1"/>
      <dgm:spPr/>
      <dgm:t>
        <a:bodyPr/>
        <a:lstStyle/>
        <a:p>
          <a:r>
            <a:rPr lang="en-US" sz="2400" b="1" dirty="0" smtClean="0"/>
            <a:t>Heat Gain Centre </a:t>
          </a:r>
          <a:endParaRPr lang="en-US" sz="2400" b="1" dirty="0"/>
        </a:p>
      </dgm:t>
    </dgm:pt>
    <dgm:pt modelId="{624854B1-F9B2-4F77-8B53-5402978C1ABA}" type="parTrans" cxnId="{8A3953FA-47F7-46B9-B4D8-88AD3E94A7ED}">
      <dgm:prSet/>
      <dgm:spPr/>
      <dgm:t>
        <a:bodyPr/>
        <a:lstStyle/>
        <a:p>
          <a:endParaRPr lang="en-US"/>
        </a:p>
      </dgm:t>
    </dgm:pt>
    <dgm:pt modelId="{F5D5AACC-FA68-400A-8273-00FB32AEE2D8}" type="sibTrans" cxnId="{8A3953FA-47F7-46B9-B4D8-88AD3E94A7ED}">
      <dgm:prSet/>
      <dgm:spPr/>
      <dgm:t>
        <a:bodyPr/>
        <a:lstStyle/>
        <a:p>
          <a:endParaRPr lang="en-US"/>
        </a:p>
      </dgm:t>
    </dgm:pt>
    <dgm:pt modelId="{24A1F383-059E-46D4-B995-E17F539D74BD}">
      <dgm:prSet phldrT="[Text]" custT="1"/>
      <dgm:spPr/>
      <dgm:t>
        <a:bodyPr/>
        <a:lstStyle/>
        <a:p>
          <a:r>
            <a:rPr lang="en-US" sz="1800" b="1" dirty="0" smtClean="0"/>
            <a:t>It is situated in posterior hypothalamus </a:t>
          </a:r>
          <a:endParaRPr lang="en-US" sz="1800" b="1" dirty="0"/>
        </a:p>
      </dgm:t>
    </dgm:pt>
    <dgm:pt modelId="{A0D714BD-D021-4D55-829F-9C6B11BFB5CB}" type="parTrans" cxnId="{6FCADC81-76E1-406E-A0AA-C4FC418B41CE}">
      <dgm:prSet/>
      <dgm:spPr/>
      <dgm:t>
        <a:bodyPr/>
        <a:lstStyle/>
        <a:p>
          <a:endParaRPr lang="en-US"/>
        </a:p>
      </dgm:t>
    </dgm:pt>
    <dgm:pt modelId="{942DC470-D1E9-4D7C-A73A-588B9CE42ED3}" type="sibTrans" cxnId="{6FCADC81-76E1-406E-A0AA-C4FC418B41CE}">
      <dgm:prSet/>
      <dgm:spPr/>
      <dgm:t>
        <a:bodyPr/>
        <a:lstStyle/>
        <a:p>
          <a:endParaRPr lang="en-US"/>
        </a:p>
      </dgm:t>
    </dgm:pt>
    <dgm:pt modelId="{11FC96AD-D091-469F-862E-717D5AE6C01C}">
      <dgm:prSet phldrT="[Text]" custT="1"/>
      <dgm:spPr/>
      <dgm:t>
        <a:bodyPr/>
        <a:lstStyle/>
        <a:p>
          <a:r>
            <a:rPr lang="en-US" sz="1800" b="1" dirty="0" smtClean="0"/>
            <a:t>Activated by nerve impulses from cold receptors present in the skin  </a:t>
          </a:r>
          <a:endParaRPr lang="en-US" sz="1800" b="1" dirty="0"/>
        </a:p>
      </dgm:t>
    </dgm:pt>
    <dgm:pt modelId="{DB65297A-C292-4FB8-BFC4-A4F314EE3AC2}" type="parTrans" cxnId="{D4FFF540-EFFB-4123-87D5-F8D5267FC271}">
      <dgm:prSet/>
      <dgm:spPr/>
      <dgm:t>
        <a:bodyPr/>
        <a:lstStyle/>
        <a:p>
          <a:endParaRPr lang="en-US"/>
        </a:p>
      </dgm:t>
    </dgm:pt>
    <dgm:pt modelId="{9F1A9B28-610E-48C8-A5EA-6223274D8F54}" type="sibTrans" cxnId="{D4FFF540-EFFB-4123-87D5-F8D5267FC271}">
      <dgm:prSet/>
      <dgm:spPr/>
      <dgm:t>
        <a:bodyPr/>
        <a:lstStyle/>
        <a:p>
          <a:endParaRPr lang="en-US"/>
        </a:p>
      </dgm:t>
    </dgm:pt>
    <dgm:pt modelId="{E1AB4A2E-FB13-4874-9EE6-685671B77C81}">
      <dgm:prSet phldrT="[Text]" custT="1"/>
      <dgm:spPr/>
      <dgm:t>
        <a:bodyPr/>
        <a:lstStyle/>
        <a:p>
          <a:r>
            <a:rPr lang="en-US" sz="1800" b="1" dirty="0" smtClean="0"/>
            <a:t> It increases</a:t>
          </a:r>
        </a:p>
        <a:p>
          <a:r>
            <a:rPr lang="en-US" sz="1800" b="1" dirty="0" smtClean="0"/>
            <a:t>Vasoconstriction </a:t>
          </a:r>
          <a:endParaRPr lang="en-US" sz="1800" b="1" dirty="0"/>
        </a:p>
      </dgm:t>
    </dgm:pt>
    <dgm:pt modelId="{83944C99-4B66-44D3-81B0-018AC39C2A32}" type="parTrans" cxnId="{41398725-D395-4F7C-8A82-32DD4B81DDD7}">
      <dgm:prSet/>
      <dgm:spPr/>
      <dgm:t>
        <a:bodyPr/>
        <a:lstStyle/>
        <a:p>
          <a:endParaRPr lang="en-US"/>
        </a:p>
      </dgm:t>
    </dgm:pt>
    <dgm:pt modelId="{33879320-C759-41CA-A2D5-BDF283F1AF8F}" type="sibTrans" cxnId="{41398725-D395-4F7C-8A82-32DD4B81DDD7}">
      <dgm:prSet/>
      <dgm:spPr/>
      <dgm:t>
        <a:bodyPr/>
        <a:lstStyle/>
        <a:p>
          <a:endParaRPr lang="en-US"/>
        </a:p>
      </dgm:t>
    </dgm:pt>
    <dgm:pt modelId="{DD8B48CD-E546-4DAF-BD08-B64FE0E14B08}">
      <dgm:prSet phldrT="[Text]" custT="1"/>
      <dgm:spPr/>
      <dgm:t>
        <a:bodyPr/>
        <a:lstStyle/>
        <a:p>
          <a:r>
            <a:rPr lang="en-US" sz="1800" b="1" dirty="0" smtClean="0"/>
            <a:t>Thus it decreases heat loss from the skin by radiation, convection and conduction </a:t>
          </a:r>
          <a:endParaRPr lang="en-US" sz="1800" b="1" dirty="0"/>
        </a:p>
      </dgm:t>
    </dgm:pt>
    <dgm:pt modelId="{DB53C76D-A23F-48EA-8952-4524CDEF49F5}" type="parTrans" cxnId="{FDBC8CF6-A026-4FEC-9B70-B0495B2732D0}">
      <dgm:prSet/>
      <dgm:spPr/>
      <dgm:t>
        <a:bodyPr/>
        <a:lstStyle/>
        <a:p>
          <a:endParaRPr lang="en-US"/>
        </a:p>
      </dgm:t>
    </dgm:pt>
    <dgm:pt modelId="{2C493CCD-79E4-4539-98E2-21E6B15EFFB4}" type="sibTrans" cxnId="{FDBC8CF6-A026-4FEC-9B70-B0495B2732D0}">
      <dgm:prSet/>
      <dgm:spPr/>
      <dgm:t>
        <a:bodyPr/>
        <a:lstStyle/>
        <a:p>
          <a:endParaRPr lang="en-US"/>
        </a:p>
      </dgm:t>
    </dgm:pt>
    <dgm:pt modelId="{7E5E61AC-CF7E-4B89-ACDD-0B2E5DF7761A}">
      <dgm:prSet phldrT="[Text]" custT="1"/>
      <dgm:spPr/>
      <dgm:t>
        <a:bodyPr/>
        <a:lstStyle/>
        <a:p>
          <a:r>
            <a:rPr lang="en-US" sz="1800" b="1" dirty="0" smtClean="0"/>
            <a:t>It increases sweating and panting.</a:t>
          </a:r>
          <a:endParaRPr lang="en-US" sz="1800" b="1" dirty="0"/>
        </a:p>
      </dgm:t>
    </dgm:pt>
    <dgm:pt modelId="{29057406-5644-4AC5-B97D-F2FF8355C218}" type="parTrans" cxnId="{01214604-A2EB-4625-B824-BA5C62239869}">
      <dgm:prSet/>
      <dgm:spPr/>
      <dgm:t>
        <a:bodyPr/>
        <a:lstStyle/>
        <a:p>
          <a:endParaRPr lang="en-US"/>
        </a:p>
      </dgm:t>
    </dgm:pt>
    <dgm:pt modelId="{30F1B87D-51BA-4968-8882-65271FA2416D}" type="sibTrans" cxnId="{01214604-A2EB-4625-B824-BA5C62239869}">
      <dgm:prSet/>
      <dgm:spPr/>
      <dgm:t>
        <a:bodyPr/>
        <a:lstStyle/>
        <a:p>
          <a:endParaRPr lang="en-US"/>
        </a:p>
      </dgm:t>
    </dgm:pt>
    <dgm:pt modelId="{6939D641-DD07-479D-8B41-3E523FC319FF}">
      <dgm:prSet phldrT="[Text]"/>
      <dgm:spPr/>
      <dgm:t>
        <a:bodyPr/>
        <a:lstStyle/>
        <a:p>
          <a:endParaRPr lang="en-US" sz="1800" dirty="0"/>
        </a:p>
      </dgm:t>
    </dgm:pt>
    <dgm:pt modelId="{5ED4BBFD-43E6-4FD7-90B8-9FF7B4D60094}" type="parTrans" cxnId="{5DA547E1-A43D-4BC6-86B8-60A1075543E7}">
      <dgm:prSet/>
      <dgm:spPr/>
      <dgm:t>
        <a:bodyPr/>
        <a:lstStyle/>
        <a:p>
          <a:endParaRPr lang="en-US"/>
        </a:p>
      </dgm:t>
    </dgm:pt>
    <dgm:pt modelId="{C63DF831-6BD4-458C-AC61-453A95414926}" type="sibTrans" cxnId="{5DA547E1-A43D-4BC6-86B8-60A1075543E7}">
      <dgm:prSet/>
      <dgm:spPr/>
      <dgm:t>
        <a:bodyPr/>
        <a:lstStyle/>
        <a:p>
          <a:endParaRPr lang="en-US"/>
        </a:p>
      </dgm:t>
    </dgm:pt>
    <dgm:pt modelId="{034D1259-0DB9-4AF3-ADE9-27E8A467BFA4}">
      <dgm:prSet phldrT="[Text]" custT="1"/>
      <dgm:spPr/>
      <dgm:t>
        <a:bodyPr/>
        <a:lstStyle/>
        <a:p>
          <a:r>
            <a:rPr lang="en-US" sz="1800" b="1" dirty="0" smtClean="0"/>
            <a:t>Decrease in thickness of air layer by flattening the hair </a:t>
          </a:r>
          <a:endParaRPr lang="en-US" sz="1800" b="1" dirty="0"/>
        </a:p>
      </dgm:t>
    </dgm:pt>
    <dgm:pt modelId="{489E640D-4A20-478C-9C32-2BB7FCD995E4}" type="parTrans" cxnId="{BCF25AA6-8AD1-46EC-8A9A-5A541EAE8530}">
      <dgm:prSet/>
      <dgm:spPr/>
      <dgm:t>
        <a:bodyPr/>
        <a:lstStyle/>
        <a:p>
          <a:endParaRPr lang="en-US"/>
        </a:p>
      </dgm:t>
    </dgm:pt>
    <dgm:pt modelId="{20C3E380-336D-4AA8-AC6E-9F8DF40119B0}" type="sibTrans" cxnId="{BCF25AA6-8AD1-46EC-8A9A-5A541EAE8530}">
      <dgm:prSet/>
      <dgm:spPr/>
      <dgm:t>
        <a:bodyPr/>
        <a:lstStyle/>
        <a:p>
          <a:endParaRPr lang="en-US"/>
        </a:p>
      </dgm:t>
    </dgm:pt>
    <dgm:pt modelId="{4F2321DB-D5EC-4D0A-B29F-43DDD6E1487B}">
      <dgm:prSet phldrT="[Text]" custT="1"/>
      <dgm:spPr/>
      <dgm:t>
        <a:bodyPr/>
        <a:lstStyle/>
        <a:p>
          <a:r>
            <a:rPr lang="en-US" sz="1800" b="1" dirty="0" smtClean="0"/>
            <a:t>Or it is also activated by decrease in temperature of the hypothalamus </a:t>
          </a:r>
          <a:endParaRPr lang="en-US" sz="1800" b="1" dirty="0"/>
        </a:p>
      </dgm:t>
    </dgm:pt>
    <dgm:pt modelId="{209D5447-9556-44CF-AC91-13875459A279}" type="parTrans" cxnId="{B7AC722B-8DA6-44D4-AE5D-1765601612B0}">
      <dgm:prSet/>
      <dgm:spPr/>
      <dgm:t>
        <a:bodyPr/>
        <a:lstStyle/>
        <a:p>
          <a:endParaRPr lang="en-US"/>
        </a:p>
      </dgm:t>
    </dgm:pt>
    <dgm:pt modelId="{C8741949-1AC8-447D-AECF-6AFE29496C8A}" type="sibTrans" cxnId="{B7AC722B-8DA6-44D4-AE5D-1765601612B0}">
      <dgm:prSet/>
      <dgm:spPr/>
      <dgm:t>
        <a:bodyPr/>
        <a:lstStyle/>
        <a:p>
          <a:endParaRPr lang="en-US"/>
        </a:p>
      </dgm:t>
    </dgm:pt>
    <dgm:pt modelId="{B5697042-704E-4A4B-8312-AE9629CC64FB}" type="pres">
      <dgm:prSet presAssocID="{309DF4C2-3582-4FED-BC05-55700D36B4B9}" presName="cycle" presStyleCnt="0">
        <dgm:presLayoutVars>
          <dgm:chMax val="1"/>
          <dgm:dir/>
          <dgm:animLvl val="ctr"/>
          <dgm:resizeHandles val="exact"/>
        </dgm:presLayoutVars>
      </dgm:prSet>
      <dgm:spPr/>
      <dgm:t>
        <a:bodyPr/>
        <a:lstStyle/>
        <a:p>
          <a:endParaRPr lang="en-US"/>
        </a:p>
      </dgm:t>
    </dgm:pt>
    <dgm:pt modelId="{BD669ED8-0E25-4735-BF82-34255E95F1D8}" type="pres">
      <dgm:prSet presAssocID="{51F9B39C-5FBC-4C39-827C-C657BF027D4E}" presName="centerShape" presStyleLbl="node0" presStyleIdx="0" presStyleCnt="1"/>
      <dgm:spPr/>
      <dgm:t>
        <a:bodyPr/>
        <a:lstStyle/>
        <a:p>
          <a:endParaRPr lang="en-US"/>
        </a:p>
      </dgm:t>
    </dgm:pt>
    <dgm:pt modelId="{743A0173-5EDE-4784-8AC1-3149E3A0F22C}" type="pres">
      <dgm:prSet presAssocID="{A0D714BD-D021-4D55-829F-9C6B11BFB5CB}" presName="Name9" presStyleLbl="parChTrans1D2" presStyleIdx="0" presStyleCnt="7"/>
      <dgm:spPr/>
      <dgm:t>
        <a:bodyPr/>
        <a:lstStyle/>
        <a:p>
          <a:endParaRPr lang="en-US"/>
        </a:p>
      </dgm:t>
    </dgm:pt>
    <dgm:pt modelId="{E4347494-7E94-491C-BC2C-3E0FA93BDA4A}" type="pres">
      <dgm:prSet presAssocID="{A0D714BD-D021-4D55-829F-9C6B11BFB5CB}" presName="connTx" presStyleLbl="parChTrans1D2" presStyleIdx="0" presStyleCnt="7"/>
      <dgm:spPr/>
      <dgm:t>
        <a:bodyPr/>
        <a:lstStyle/>
        <a:p>
          <a:endParaRPr lang="en-US"/>
        </a:p>
      </dgm:t>
    </dgm:pt>
    <dgm:pt modelId="{D4C4DAC2-E1D6-44C0-838C-E4AA0192A687}" type="pres">
      <dgm:prSet presAssocID="{24A1F383-059E-46D4-B995-E17F539D74BD}" presName="node" presStyleLbl="node1" presStyleIdx="0" presStyleCnt="7" custScaleX="124041" custRadScaleRad="99567" custRadScaleInc="22584">
        <dgm:presLayoutVars>
          <dgm:bulletEnabled val="1"/>
        </dgm:presLayoutVars>
      </dgm:prSet>
      <dgm:spPr/>
      <dgm:t>
        <a:bodyPr/>
        <a:lstStyle/>
        <a:p>
          <a:endParaRPr lang="en-US"/>
        </a:p>
      </dgm:t>
    </dgm:pt>
    <dgm:pt modelId="{8715F651-0C0C-4A8C-8BD2-1EA6E2EE4F42}" type="pres">
      <dgm:prSet presAssocID="{DB65297A-C292-4FB8-BFC4-A4F314EE3AC2}" presName="Name9" presStyleLbl="parChTrans1D2" presStyleIdx="1" presStyleCnt="7"/>
      <dgm:spPr/>
      <dgm:t>
        <a:bodyPr/>
        <a:lstStyle/>
        <a:p>
          <a:endParaRPr lang="en-US"/>
        </a:p>
      </dgm:t>
    </dgm:pt>
    <dgm:pt modelId="{DAB34D19-2922-4697-A503-C90B20562174}" type="pres">
      <dgm:prSet presAssocID="{DB65297A-C292-4FB8-BFC4-A4F314EE3AC2}" presName="connTx" presStyleLbl="parChTrans1D2" presStyleIdx="1" presStyleCnt="7"/>
      <dgm:spPr/>
      <dgm:t>
        <a:bodyPr/>
        <a:lstStyle/>
        <a:p>
          <a:endParaRPr lang="en-US"/>
        </a:p>
      </dgm:t>
    </dgm:pt>
    <dgm:pt modelId="{5418E48E-079B-4D8D-A604-A1FBA864A921}" type="pres">
      <dgm:prSet presAssocID="{11FC96AD-D091-469F-862E-717D5AE6C01C}" presName="node" presStyleLbl="node1" presStyleIdx="1" presStyleCnt="7" custScaleX="152592" custRadScaleRad="134506" custRadScaleInc="19409">
        <dgm:presLayoutVars>
          <dgm:bulletEnabled val="1"/>
        </dgm:presLayoutVars>
      </dgm:prSet>
      <dgm:spPr/>
      <dgm:t>
        <a:bodyPr/>
        <a:lstStyle/>
        <a:p>
          <a:endParaRPr lang="en-US"/>
        </a:p>
      </dgm:t>
    </dgm:pt>
    <dgm:pt modelId="{ABA6ED40-CBC7-4B5E-A15E-C74FC5438530}" type="pres">
      <dgm:prSet presAssocID="{209D5447-9556-44CF-AC91-13875459A279}" presName="Name9" presStyleLbl="parChTrans1D2" presStyleIdx="2" presStyleCnt="7"/>
      <dgm:spPr/>
      <dgm:t>
        <a:bodyPr/>
        <a:lstStyle/>
        <a:p>
          <a:endParaRPr lang="en-US"/>
        </a:p>
      </dgm:t>
    </dgm:pt>
    <dgm:pt modelId="{CED8CA03-5ABE-405A-A544-62D331C6F5E2}" type="pres">
      <dgm:prSet presAssocID="{209D5447-9556-44CF-AC91-13875459A279}" presName="connTx" presStyleLbl="parChTrans1D2" presStyleIdx="2" presStyleCnt="7"/>
      <dgm:spPr/>
      <dgm:t>
        <a:bodyPr/>
        <a:lstStyle/>
        <a:p>
          <a:endParaRPr lang="en-US"/>
        </a:p>
      </dgm:t>
    </dgm:pt>
    <dgm:pt modelId="{8153A87F-1565-4E13-B0F1-EF62C2C5AE96}" type="pres">
      <dgm:prSet presAssocID="{4F2321DB-D5EC-4D0A-B29F-43DDD6E1487B}" presName="node" presStyleLbl="node1" presStyleIdx="2" presStyleCnt="7" custScaleX="177341" custScaleY="109479" custRadScaleRad="115574" custRadScaleInc="-14863">
        <dgm:presLayoutVars>
          <dgm:bulletEnabled val="1"/>
        </dgm:presLayoutVars>
      </dgm:prSet>
      <dgm:spPr/>
      <dgm:t>
        <a:bodyPr/>
        <a:lstStyle/>
        <a:p>
          <a:endParaRPr lang="en-US"/>
        </a:p>
      </dgm:t>
    </dgm:pt>
    <dgm:pt modelId="{52C44A6E-7BEC-455D-8C99-957549387E7A}" type="pres">
      <dgm:prSet presAssocID="{83944C99-4B66-44D3-81B0-018AC39C2A32}" presName="Name9" presStyleLbl="parChTrans1D2" presStyleIdx="3" presStyleCnt="7"/>
      <dgm:spPr/>
      <dgm:t>
        <a:bodyPr/>
        <a:lstStyle/>
        <a:p>
          <a:endParaRPr lang="en-US"/>
        </a:p>
      </dgm:t>
    </dgm:pt>
    <dgm:pt modelId="{028BD71F-1F13-4D75-A808-2014F9D1C277}" type="pres">
      <dgm:prSet presAssocID="{83944C99-4B66-44D3-81B0-018AC39C2A32}" presName="connTx" presStyleLbl="parChTrans1D2" presStyleIdx="3" presStyleCnt="7"/>
      <dgm:spPr/>
      <dgm:t>
        <a:bodyPr/>
        <a:lstStyle/>
        <a:p>
          <a:endParaRPr lang="en-US"/>
        </a:p>
      </dgm:t>
    </dgm:pt>
    <dgm:pt modelId="{2BAB3305-AF90-4DF3-8755-83AA855E0175}" type="pres">
      <dgm:prSet presAssocID="{E1AB4A2E-FB13-4874-9EE6-685671B77C81}" presName="node" presStyleLbl="node1" presStyleIdx="3" presStyleCnt="7" custScaleX="140766" custRadScaleRad="118736" custRadScaleInc="-28998">
        <dgm:presLayoutVars>
          <dgm:bulletEnabled val="1"/>
        </dgm:presLayoutVars>
      </dgm:prSet>
      <dgm:spPr/>
      <dgm:t>
        <a:bodyPr/>
        <a:lstStyle/>
        <a:p>
          <a:endParaRPr lang="en-US"/>
        </a:p>
      </dgm:t>
    </dgm:pt>
    <dgm:pt modelId="{D9E03A29-8795-41F0-8B5F-4ACE5C049139}" type="pres">
      <dgm:prSet presAssocID="{DB53C76D-A23F-48EA-8952-4524CDEF49F5}" presName="Name9" presStyleLbl="parChTrans1D2" presStyleIdx="4" presStyleCnt="7"/>
      <dgm:spPr/>
      <dgm:t>
        <a:bodyPr/>
        <a:lstStyle/>
        <a:p>
          <a:endParaRPr lang="en-US"/>
        </a:p>
      </dgm:t>
    </dgm:pt>
    <dgm:pt modelId="{374D31F5-2C96-4E9F-8634-348FF07C48CA}" type="pres">
      <dgm:prSet presAssocID="{DB53C76D-A23F-48EA-8952-4524CDEF49F5}" presName="connTx" presStyleLbl="parChTrans1D2" presStyleIdx="4" presStyleCnt="7"/>
      <dgm:spPr/>
      <dgm:t>
        <a:bodyPr/>
        <a:lstStyle/>
        <a:p>
          <a:endParaRPr lang="en-US"/>
        </a:p>
      </dgm:t>
    </dgm:pt>
    <dgm:pt modelId="{E9135AB5-1E51-4C71-B7CE-0BBEEE17CA01}" type="pres">
      <dgm:prSet presAssocID="{DD8B48CD-E546-4DAF-BD08-B64FE0E14B08}" presName="node" presStyleLbl="node1" presStyleIdx="4" presStyleCnt="7" custScaleX="166281" custScaleY="112214" custRadScaleRad="100149" custRadScaleInc="16034">
        <dgm:presLayoutVars>
          <dgm:bulletEnabled val="1"/>
        </dgm:presLayoutVars>
      </dgm:prSet>
      <dgm:spPr/>
      <dgm:t>
        <a:bodyPr/>
        <a:lstStyle/>
        <a:p>
          <a:endParaRPr lang="en-US"/>
        </a:p>
      </dgm:t>
    </dgm:pt>
    <dgm:pt modelId="{9329657F-D4D8-4B40-BBFC-7EE84D60A7AB}" type="pres">
      <dgm:prSet presAssocID="{29057406-5644-4AC5-B97D-F2FF8355C218}" presName="Name9" presStyleLbl="parChTrans1D2" presStyleIdx="5" presStyleCnt="7"/>
      <dgm:spPr/>
      <dgm:t>
        <a:bodyPr/>
        <a:lstStyle/>
        <a:p>
          <a:endParaRPr lang="en-US"/>
        </a:p>
      </dgm:t>
    </dgm:pt>
    <dgm:pt modelId="{02D7E335-C29D-4ACC-BCC4-6A9277FF2908}" type="pres">
      <dgm:prSet presAssocID="{29057406-5644-4AC5-B97D-F2FF8355C218}" presName="connTx" presStyleLbl="parChTrans1D2" presStyleIdx="5" presStyleCnt="7"/>
      <dgm:spPr/>
      <dgm:t>
        <a:bodyPr/>
        <a:lstStyle/>
        <a:p>
          <a:endParaRPr lang="en-US"/>
        </a:p>
      </dgm:t>
    </dgm:pt>
    <dgm:pt modelId="{7AFD11FB-6CED-4070-AE8B-6D0845BEDAEC}" type="pres">
      <dgm:prSet presAssocID="{7E5E61AC-CF7E-4B89-ACDD-0B2E5DF7761A}" presName="node" presStyleLbl="node1" presStyleIdx="5" presStyleCnt="7" custScaleX="105931" custRadScaleRad="113235" custRadScaleInc="38692">
        <dgm:presLayoutVars>
          <dgm:bulletEnabled val="1"/>
        </dgm:presLayoutVars>
      </dgm:prSet>
      <dgm:spPr/>
      <dgm:t>
        <a:bodyPr/>
        <a:lstStyle/>
        <a:p>
          <a:endParaRPr lang="en-US"/>
        </a:p>
      </dgm:t>
    </dgm:pt>
    <dgm:pt modelId="{2354D2A3-52BB-4F0C-8AA6-F9F98F1DF9E5}" type="pres">
      <dgm:prSet presAssocID="{489E640D-4A20-478C-9C32-2BB7FCD995E4}" presName="Name9" presStyleLbl="parChTrans1D2" presStyleIdx="6" presStyleCnt="7"/>
      <dgm:spPr/>
      <dgm:t>
        <a:bodyPr/>
        <a:lstStyle/>
        <a:p>
          <a:endParaRPr lang="en-US"/>
        </a:p>
      </dgm:t>
    </dgm:pt>
    <dgm:pt modelId="{9AB67173-4A95-4CE5-B477-9A0470435DA0}" type="pres">
      <dgm:prSet presAssocID="{489E640D-4A20-478C-9C32-2BB7FCD995E4}" presName="connTx" presStyleLbl="parChTrans1D2" presStyleIdx="6" presStyleCnt="7"/>
      <dgm:spPr/>
      <dgm:t>
        <a:bodyPr/>
        <a:lstStyle/>
        <a:p>
          <a:endParaRPr lang="en-US"/>
        </a:p>
      </dgm:t>
    </dgm:pt>
    <dgm:pt modelId="{DE188D6A-2148-484C-BB76-1D1B6E52E980}" type="pres">
      <dgm:prSet presAssocID="{034D1259-0DB9-4AF3-ADE9-27E8A467BFA4}" presName="node" presStyleLbl="node1" presStyleIdx="6" presStyleCnt="7" custScaleX="127563" custScaleY="105774" custRadScaleRad="130901" custRadScaleInc="7029">
        <dgm:presLayoutVars>
          <dgm:bulletEnabled val="1"/>
        </dgm:presLayoutVars>
      </dgm:prSet>
      <dgm:spPr/>
      <dgm:t>
        <a:bodyPr/>
        <a:lstStyle/>
        <a:p>
          <a:endParaRPr lang="en-US"/>
        </a:p>
      </dgm:t>
    </dgm:pt>
  </dgm:ptLst>
  <dgm:cxnLst>
    <dgm:cxn modelId="{B7AC722B-8DA6-44D4-AE5D-1765601612B0}" srcId="{51F9B39C-5FBC-4C39-827C-C657BF027D4E}" destId="{4F2321DB-D5EC-4D0A-B29F-43DDD6E1487B}" srcOrd="2" destOrd="0" parTransId="{209D5447-9556-44CF-AC91-13875459A279}" sibTransId="{C8741949-1AC8-447D-AECF-6AFE29496C8A}"/>
    <dgm:cxn modelId="{F915D82D-40E4-46E3-B6F2-BD25F2D3DDBF}" type="presOf" srcId="{DB53C76D-A23F-48EA-8952-4524CDEF49F5}" destId="{D9E03A29-8795-41F0-8B5F-4ACE5C049139}" srcOrd="0" destOrd="0" presId="urn:microsoft.com/office/officeart/2005/8/layout/radial1"/>
    <dgm:cxn modelId="{6D50D8A6-0B6F-4AC3-BDE1-39D4C48A2231}" type="presOf" srcId="{83944C99-4B66-44D3-81B0-018AC39C2A32}" destId="{028BD71F-1F13-4D75-A808-2014F9D1C277}" srcOrd="1" destOrd="0" presId="urn:microsoft.com/office/officeart/2005/8/layout/radial1"/>
    <dgm:cxn modelId="{230BB28F-B109-474E-A2BC-02DDAD948A18}" type="presOf" srcId="{E1AB4A2E-FB13-4874-9EE6-685671B77C81}" destId="{2BAB3305-AF90-4DF3-8755-83AA855E0175}" srcOrd="0" destOrd="0" presId="urn:microsoft.com/office/officeart/2005/8/layout/radial1"/>
    <dgm:cxn modelId="{F59F3992-EAD9-4CA0-A36F-318BAF5D7B9E}" type="presOf" srcId="{7E5E61AC-CF7E-4B89-ACDD-0B2E5DF7761A}" destId="{7AFD11FB-6CED-4070-AE8B-6D0845BEDAEC}" srcOrd="0" destOrd="0" presId="urn:microsoft.com/office/officeart/2005/8/layout/radial1"/>
    <dgm:cxn modelId="{6FCADC81-76E1-406E-A0AA-C4FC418B41CE}" srcId="{51F9B39C-5FBC-4C39-827C-C657BF027D4E}" destId="{24A1F383-059E-46D4-B995-E17F539D74BD}" srcOrd="0" destOrd="0" parTransId="{A0D714BD-D021-4D55-829F-9C6B11BFB5CB}" sibTransId="{942DC470-D1E9-4D7C-A73A-588B9CE42ED3}"/>
    <dgm:cxn modelId="{580FB482-4E59-4293-9724-7454416EAB28}" type="presOf" srcId="{209D5447-9556-44CF-AC91-13875459A279}" destId="{CED8CA03-5ABE-405A-A544-62D331C6F5E2}" srcOrd="1" destOrd="0" presId="urn:microsoft.com/office/officeart/2005/8/layout/radial1"/>
    <dgm:cxn modelId="{7B9B97B8-F4E1-43ED-A9DA-7295621147EA}" type="presOf" srcId="{034D1259-0DB9-4AF3-ADE9-27E8A467BFA4}" destId="{DE188D6A-2148-484C-BB76-1D1B6E52E980}" srcOrd="0" destOrd="0" presId="urn:microsoft.com/office/officeart/2005/8/layout/radial1"/>
    <dgm:cxn modelId="{01214604-A2EB-4625-B824-BA5C62239869}" srcId="{51F9B39C-5FBC-4C39-827C-C657BF027D4E}" destId="{7E5E61AC-CF7E-4B89-ACDD-0B2E5DF7761A}" srcOrd="5" destOrd="0" parTransId="{29057406-5644-4AC5-B97D-F2FF8355C218}" sibTransId="{30F1B87D-51BA-4968-8882-65271FA2416D}"/>
    <dgm:cxn modelId="{DE802422-E1D5-4859-9135-013E3B71B941}" type="presOf" srcId="{24A1F383-059E-46D4-B995-E17F539D74BD}" destId="{D4C4DAC2-E1D6-44C0-838C-E4AA0192A687}" srcOrd="0" destOrd="0" presId="urn:microsoft.com/office/officeart/2005/8/layout/radial1"/>
    <dgm:cxn modelId="{44964ED1-9ABA-47E2-8041-8B1607D44C9F}" type="presOf" srcId="{4F2321DB-D5EC-4D0A-B29F-43DDD6E1487B}" destId="{8153A87F-1565-4E13-B0F1-EF62C2C5AE96}" srcOrd="0" destOrd="0" presId="urn:microsoft.com/office/officeart/2005/8/layout/radial1"/>
    <dgm:cxn modelId="{FDBC8CF6-A026-4FEC-9B70-B0495B2732D0}" srcId="{51F9B39C-5FBC-4C39-827C-C657BF027D4E}" destId="{DD8B48CD-E546-4DAF-BD08-B64FE0E14B08}" srcOrd="4" destOrd="0" parTransId="{DB53C76D-A23F-48EA-8952-4524CDEF49F5}" sibTransId="{2C493CCD-79E4-4539-98E2-21E6B15EFFB4}"/>
    <dgm:cxn modelId="{90461B0B-E0AD-447B-A433-37A10D08259C}" type="presOf" srcId="{29057406-5644-4AC5-B97D-F2FF8355C218}" destId="{02D7E335-C29D-4ACC-BCC4-6A9277FF2908}" srcOrd="1" destOrd="0" presId="urn:microsoft.com/office/officeart/2005/8/layout/radial1"/>
    <dgm:cxn modelId="{41398725-D395-4F7C-8A82-32DD4B81DDD7}" srcId="{51F9B39C-5FBC-4C39-827C-C657BF027D4E}" destId="{E1AB4A2E-FB13-4874-9EE6-685671B77C81}" srcOrd="3" destOrd="0" parTransId="{83944C99-4B66-44D3-81B0-018AC39C2A32}" sibTransId="{33879320-C759-41CA-A2D5-BDF283F1AF8F}"/>
    <dgm:cxn modelId="{89A9B151-F400-4816-888F-9EAAC73714A1}" type="presOf" srcId="{51F9B39C-5FBC-4C39-827C-C657BF027D4E}" destId="{BD669ED8-0E25-4735-BF82-34255E95F1D8}" srcOrd="0" destOrd="0" presId="urn:microsoft.com/office/officeart/2005/8/layout/radial1"/>
    <dgm:cxn modelId="{6655292D-0B1B-4B7F-9048-AE9FE92183C3}" type="presOf" srcId="{209D5447-9556-44CF-AC91-13875459A279}" destId="{ABA6ED40-CBC7-4B5E-A15E-C74FC5438530}" srcOrd="0" destOrd="0" presId="urn:microsoft.com/office/officeart/2005/8/layout/radial1"/>
    <dgm:cxn modelId="{7A24844A-D16B-4F70-BA06-C2FE43091DF8}" type="presOf" srcId="{489E640D-4A20-478C-9C32-2BB7FCD995E4}" destId="{9AB67173-4A95-4CE5-B477-9A0470435DA0}" srcOrd="1" destOrd="0" presId="urn:microsoft.com/office/officeart/2005/8/layout/radial1"/>
    <dgm:cxn modelId="{C4CE2B3C-5DA1-4C23-8B0F-CCBECAB1368C}" type="presOf" srcId="{83944C99-4B66-44D3-81B0-018AC39C2A32}" destId="{52C44A6E-7BEC-455D-8C99-957549387E7A}" srcOrd="0" destOrd="0" presId="urn:microsoft.com/office/officeart/2005/8/layout/radial1"/>
    <dgm:cxn modelId="{68C533E9-B681-411E-A484-2A67AFFF649B}" type="presOf" srcId="{DD8B48CD-E546-4DAF-BD08-B64FE0E14B08}" destId="{E9135AB5-1E51-4C71-B7CE-0BBEEE17CA01}" srcOrd="0" destOrd="0" presId="urn:microsoft.com/office/officeart/2005/8/layout/radial1"/>
    <dgm:cxn modelId="{BCF25AA6-8AD1-46EC-8A9A-5A541EAE8530}" srcId="{51F9B39C-5FBC-4C39-827C-C657BF027D4E}" destId="{034D1259-0DB9-4AF3-ADE9-27E8A467BFA4}" srcOrd="6" destOrd="0" parTransId="{489E640D-4A20-478C-9C32-2BB7FCD995E4}" sibTransId="{20C3E380-336D-4AA8-AC6E-9F8DF40119B0}"/>
    <dgm:cxn modelId="{68221D98-124F-4622-B83A-6337868B0BFF}" type="presOf" srcId="{11FC96AD-D091-469F-862E-717D5AE6C01C}" destId="{5418E48E-079B-4D8D-A604-A1FBA864A921}" srcOrd="0" destOrd="0" presId="urn:microsoft.com/office/officeart/2005/8/layout/radial1"/>
    <dgm:cxn modelId="{8A3953FA-47F7-46B9-B4D8-88AD3E94A7ED}" srcId="{309DF4C2-3582-4FED-BC05-55700D36B4B9}" destId="{51F9B39C-5FBC-4C39-827C-C657BF027D4E}" srcOrd="0" destOrd="0" parTransId="{624854B1-F9B2-4F77-8B53-5402978C1ABA}" sibTransId="{F5D5AACC-FA68-400A-8273-00FB32AEE2D8}"/>
    <dgm:cxn modelId="{5DA547E1-A43D-4BC6-86B8-60A1075543E7}" srcId="{309DF4C2-3582-4FED-BC05-55700D36B4B9}" destId="{6939D641-DD07-479D-8B41-3E523FC319FF}" srcOrd="1" destOrd="0" parTransId="{5ED4BBFD-43E6-4FD7-90B8-9FF7B4D60094}" sibTransId="{C63DF831-6BD4-458C-AC61-453A95414926}"/>
    <dgm:cxn modelId="{0848A3D2-07E2-4C0E-BE13-325E18D6CC7A}" type="presOf" srcId="{DB65297A-C292-4FB8-BFC4-A4F314EE3AC2}" destId="{8715F651-0C0C-4A8C-8BD2-1EA6E2EE4F42}" srcOrd="0" destOrd="0" presId="urn:microsoft.com/office/officeart/2005/8/layout/radial1"/>
    <dgm:cxn modelId="{D4FFF540-EFFB-4123-87D5-F8D5267FC271}" srcId="{51F9B39C-5FBC-4C39-827C-C657BF027D4E}" destId="{11FC96AD-D091-469F-862E-717D5AE6C01C}" srcOrd="1" destOrd="0" parTransId="{DB65297A-C292-4FB8-BFC4-A4F314EE3AC2}" sibTransId="{9F1A9B28-610E-48C8-A5EA-6223274D8F54}"/>
    <dgm:cxn modelId="{0B02501F-4688-451A-8B9C-2798BBFF27F3}" type="presOf" srcId="{DB53C76D-A23F-48EA-8952-4524CDEF49F5}" destId="{374D31F5-2C96-4E9F-8634-348FF07C48CA}" srcOrd="1" destOrd="0" presId="urn:microsoft.com/office/officeart/2005/8/layout/radial1"/>
    <dgm:cxn modelId="{7A6DA291-2291-481D-B6EB-C0B14EA396E6}" type="presOf" srcId="{309DF4C2-3582-4FED-BC05-55700D36B4B9}" destId="{B5697042-704E-4A4B-8312-AE9629CC64FB}" srcOrd="0" destOrd="0" presId="urn:microsoft.com/office/officeart/2005/8/layout/radial1"/>
    <dgm:cxn modelId="{67D0047C-FA98-416E-B18C-AB703A86EB70}" type="presOf" srcId="{29057406-5644-4AC5-B97D-F2FF8355C218}" destId="{9329657F-D4D8-4B40-BBFC-7EE84D60A7AB}" srcOrd="0" destOrd="0" presId="urn:microsoft.com/office/officeart/2005/8/layout/radial1"/>
    <dgm:cxn modelId="{A7C729D7-4DBA-454D-B1D1-8CC7B1CC79FA}" type="presOf" srcId="{A0D714BD-D021-4D55-829F-9C6B11BFB5CB}" destId="{E4347494-7E94-491C-BC2C-3E0FA93BDA4A}" srcOrd="1" destOrd="0" presId="urn:microsoft.com/office/officeart/2005/8/layout/radial1"/>
    <dgm:cxn modelId="{DC7FB484-2416-47C7-AD5A-04CFD7970007}" type="presOf" srcId="{DB65297A-C292-4FB8-BFC4-A4F314EE3AC2}" destId="{DAB34D19-2922-4697-A503-C90B20562174}" srcOrd="1" destOrd="0" presId="urn:microsoft.com/office/officeart/2005/8/layout/radial1"/>
    <dgm:cxn modelId="{E8CF6E60-E650-483D-A7AB-1F72ACD4D8AE}" type="presOf" srcId="{A0D714BD-D021-4D55-829F-9C6B11BFB5CB}" destId="{743A0173-5EDE-4784-8AC1-3149E3A0F22C}" srcOrd="0" destOrd="0" presId="urn:microsoft.com/office/officeart/2005/8/layout/radial1"/>
    <dgm:cxn modelId="{D51C766A-A563-432C-94CE-0E7DC4F2E482}" type="presOf" srcId="{489E640D-4A20-478C-9C32-2BB7FCD995E4}" destId="{2354D2A3-52BB-4F0C-8AA6-F9F98F1DF9E5}" srcOrd="0" destOrd="0" presId="urn:microsoft.com/office/officeart/2005/8/layout/radial1"/>
    <dgm:cxn modelId="{42D77234-5EBD-4D5E-A90E-D8855BD98D35}" type="presParOf" srcId="{B5697042-704E-4A4B-8312-AE9629CC64FB}" destId="{BD669ED8-0E25-4735-BF82-34255E95F1D8}" srcOrd="0" destOrd="0" presId="urn:microsoft.com/office/officeart/2005/8/layout/radial1"/>
    <dgm:cxn modelId="{FC9AE8E9-2BC5-4EDA-85FA-ADF222F8EA87}" type="presParOf" srcId="{B5697042-704E-4A4B-8312-AE9629CC64FB}" destId="{743A0173-5EDE-4784-8AC1-3149E3A0F22C}" srcOrd="1" destOrd="0" presId="urn:microsoft.com/office/officeart/2005/8/layout/radial1"/>
    <dgm:cxn modelId="{E2EB19B7-CC7C-4075-A41B-8AFC9EBAB639}" type="presParOf" srcId="{743A0173-5EDE-4784-8AC1-3149E3A0F22C}" destId="{E4347494-7E94-491C-BC2C-3E0FA93BDA4A}" srcOrd="0" destOrd="0" presId="urn:microsoft.com/office/officeart/2005/8/layout/radial1"/>
    <dgm:cxn modelId="{9A62BDF2-E10E-4616-A120-FAF50D352A06}" type="presParOf" srcId="{B5697042-704E-4A4B-8312-AE9629CC64FB}" destId="{D4C4DAC2-E1D6-44C0-838C-E4AA0192A687}" srcOrd="2" destOrd="0" presId="urn:microsoft.com/office/officeart/2005/8/layout/radial1"/>
    <dgm:cxn modelId="{5FABD39E-A186-43C0-A180-B282AD86F12B}" type="presParOf" srcId="{B5697042-704E-4A4B-8312-AE9629CC64FB}" destId="{8715F651-0C0C-4A8C-8BD2-1EA6E2EE4F42}" srcOrd="3" destOrd="0" presId="urn:microsoft.com/office/officeart/2005/8/layout/radial1"/>
    <dgm:cxn modelId="{9408D1EE-A5AC-40F1-959E-937429303626}" type="presParOf" srcId="{8715F651-0C0C-4A8C-8BD2-1EA6E2EE4F42}" destId="{DAB34D19-2922-4697-A503-C90B20562174}" srcOrd="0" destOrd="0" presId="urn:microsoft.com/office/officeart/2005/8/layout/radial1"/>
    <dgm:cxn modelId="{841D0710-287D-4C78-8432-7D40A0C47469}" type="presParOf" srcId="{B5697042-704E-4A4B-8312-AE9629CC64FB}" destId="{5418E48E-079B-4D8D-A604-A1FBA864A921}" srcOrd="4" destOrd="0" presId="urn:microsoft.com/office/officeart/2005/8/layout/radial1"/>
    <dgm:cxn modelId="{07F69E2E-5E29-477E-A30A-578F49B2AE08}" type="presParOf" srcId="{B5697042-704E-4A4B-8312-AE9629CC64FB}" destId="{ABA6ED40-CBC7-4B5E-A15E-C74FC5438530}" srcOrd="5" destOrd="0" presId="urn:microsoft.com/office/officeart/2005/8/layout/radial1"/>
    <dgm:cxn modelId="{DD99ADD8-9036-4959-894C-F13475C948C7}" type="presParOf" srcId="{ABA6ED40-CBC7-4B5E-A15E-C74FC5438530}" destId="{CED8CA03-5ABE-405A-A544-62D331C6F5E2}" srcOrd="0" destOrd="0" presId="urn:microsoft.com/office/officeart/2005/8/layout/radial1"/>
    <dgm:cxn modelId="{E02477BF-0522-4F96-B07E-24E7EB1293C4}" type="presParOf" srcId="{B5697042-704E-4A4B-8312-AE9629CC64FB}" destId="{8153A87F-1565-4E13-B0F1-EF62C2C5AE96}" srcOrd="6" destOrd="0" presId="urn:microsoft.com/office/officeart/2005/8/layout/radial1"/>
    <dgm:cxn modelId="{3A1B4C0A-2AFE-4091-A534-94B1FB69AC2D}" type="presParOf" srcId="{B5697042-704E-4A4B-8312-AE9629CC64FB}" destId="{52C44A6E-7BEC-455D-8C99-957549387E7A}" srcOrd="7" destOrd="0" presId="urn:microsoft.com/office/officeart/2005/8/layout/radial1"/>
    <dgm:cxn modelId="{F09D668E-BBE0-4F71-9332-01C934E160C9}" type="presParOf" srcId="{52C44A6E-7BEC-455D-8C99-957549387E7A}" destId="{028BD71F-1F13-4D75-A808-2014F9D1C277}" srcOrd="0" destOrd="0" presId="urn:microsoft.com/office/officeart/2005/8/layout/radial1"/>
    <dgm:cxn modelId="{E34386E2-FEEB-4B73-8AC6-0157F9115BD7}" type="presParOf" srcId="{B5697042-704E-4A4B-8312-AE9629CC64FB}" destId="{2BAB3305-AF90-4DF3-8755-83AA855E0175}" srcOrd="8" destOrd="0" presId="urn:microsoft.com/office/officeart/2005/8/layout/radial1"/>
    <dgm:cxn modelId="{3DB95CF1-5A34-43E9-A0B4-7C8752B20726}" type="presParOf" srcId="{B5697042-704E-4A4B-8312-AE9629CC64FB}" destId="{D9E03A29-8795-41F0-8B5F-4ACE5C049139}" srcOrd="9" destOrd="0" presId="urn:microsoft.com/office/officeart/2005/8/layout/radial1"/>
    <dgm:cxn modelId="{5AE4209C-95DB-4C0C-A77C-8A49E5A8693F}" type="presParOf" srcId="{D9E03A29-8795-41F0-8B5F-4ACE5C049139}" destId="{374D31F5-2C96-4E9F-8634-348FF07C48CA}" srcOrd="0" destOrd="0" presId="urn:microsoft.com/office/officeart/2005/8/layout/radial1"/>
    <dgm:cxn modelId="{981E9F51-88F5-4592-9BC5-0026187517FE}" type="presParOf" srcId="{B5697042-704E-4A4B-8312-AE9629CC64FB}" destId="{E9135AB5-1E51-4C71-B7CE-0BBEEE17CA01}" srcOrd="10" destOrd="0" presId="urn:microsoft.com/office/officeart/2005/8/layout/radial1"/>
    <dgm:cxn modelId="{03C7B6C2-50F6-4303-A5F5-380ED4FAC5E1}" type="presParOf" srcId="{B5697042-704E-4A4B-8312-AE9629CC64FB}" destId="{9329657F-D4D8-4B40-BBFC-7EE84D60A7AB}" srcOrd="11" destOrd="0" presId="urn:microsoft.com/office/officeart/2005/8/layout/radial1"/>
    <dgm:cxn modelId="{9575DF98-1D27-4735-AA76-AAEEF63F3B08}" type="presParOf" srcId="{9329657F-D4D8-4B40-BBFC-7EE84D60A7AB}" destId="{02D7E335-C29D-4ACC-BCC4-6A9277FF2908}" srcOrd="0" destOrd="0" presId="urn:microsoft.com/office/officeart/2005/8/layout/radial1"/>
    <dgm:cxn modelId="{D98C0B45-0760-45C2-B299-A0BB3840524B}" type="presParOf" srcId="{B5697042-704E-4A4B-8312-AE9629CC64FB}" destId="{7AFD11FB-6CED-4070-AE8B-6D0845BEDAEC}" srcOrd="12" destOrd="0" presId="urn:microsoft.com/office/officeart/2005/8/layout/radial1"/>
    <dgm:cxn modelId="{BCE7CC7A-73AF-4D57-A68D-240C95B6AC82}" type="presParOf" srcId="{B5697042-704E-4A4B-8312-AE9629CC64FB}" destId="{2354D2A3-52BB-4F0C-8AA6-F9F98F1DF9E5}" srcOrd="13" destOrd="0" presId="urn:microsoft.com/office/officeart/2005/8/layout/radial1"/>
    <dgm:cxn modelId="{D330F35C-ED9C-4B39-B7E5-6415A6FDF064}" type="presParOf" srcId="{2354D2A3-52BB-4F0C-8AA6-F9F98F1DF9E5}" destId="{9AB67173-4A95-4CE5-B477-9A0470435DA0}" srcOrd="0" destOrd="0" presId="urn:microsoft.com/office/officeart/2005/8/layout/radial1"/>
    <dgm:cxn modelId="{65247A9F-2D6A-43A5-A459-D9963630B416}" type="presParOf" srcId="{B5697042-704E-4A4B-8312-AE9629CC64FB}" destId="{DE188D6A-2148-484C-BB76-1D1B6E52E980}" srcOrd="14"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9DF4C2-3582-4FED-BC05-55700D36B4B9}"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endParaRPr lang="en-US"/>
        </a:p>
      </dgm:t>
    </dgm:pt>
    <dgm:pt modelId="{51F9B39C-5FBC-4C39-827C-C657BF027D4E}">
      <dgm:prSet phldrT="[Text]" custT="1"/>
      <dgm:spPr/>
      <dgm:t>
        <a:bodyPr/>
        <a:lstStyle/>
        <a:p>
          <a:r>
            <a:rPr lang="en-US" sz="2400" b="1" dirty="0" smtClean="0"/>
            <a:t>Heat Gain Centre </a:t>
          </a:r>
          <a:endParaRPr lang="en-US" sz="2400" b="1" dirty="0"/>
        </a:p>
      </dgm:t>
    </dgm:pt>
    <dgm:pt modelId="{624854B1-F9B2-4F77-8B53-5402978C1ABA}" type="parTrans" cxnId="{8A3953FA-47F7-46B9-B4D8-88AD3E94A7ED}">
      <dgm:prSet/>
      <dgm:spPr/>
      <dgm:t>
        <a:bodyPr/>
        <a:lstStyle/>
        <a:p>
          <a:endParaRPr lang="en-US"/>
        </a:p>
      </dgm:t>
    </dgm:pt>
    <dgm:pt modelId="{F5D5AACC-FA68-400A-8273-00FB32AEE2D8}" type="sibTrans" cxnId="{8A3953FA-47F7-46B9-B4D8-88AD3E94A7ED}">
      <dgm:prSet/>
      <dgm:spPr/>
      <dgm:t>
        <a:bodyPr/>
        <a:lstStyle/>
        <a:p>
          <a:endParaRPr lang="en-US"/>
        </a:p>
      </dgm:t>
    </dgm:pt>
    <dgm:pt modelId="{24A1F383-059E-46D4-B995-E17F539D74BD}">
      <dgm:prSet phldrT="[Text]" custT="1"/>
      <dgm:spPr/>
      <dgm:t>
        <a:bodyPr/>
        <a:lstStyle/>
        <a:p>
          <a:pPr algn="just"/>
          <a:r>
            <a:rPr lang="en-US" sz="1800" b="1" dirty="0" smtClean="0"/>
            <a:t>Metabolic activity is increased through shivering mechanism  and release of </a:t>
          </a:r>
          <a:r>
            <a:rPr lang="en-US" sz="1800" b="1" dirty="0" err="1" smtClean="0"/>
            <a:t>thyroxine</a:t>
          </a:r>
          <a:r>
            <a:rPr lang="en-US" sz="1800" b="1" dirty="0" smtClean="0"/>
            <a:t> and adrenaline hormone </a:t>
          </a:r>
          <a:endParaRPr lang="en-US" sz="1800" b="1" dirty="0"/>
        </a:p>
      </dgm:t>
    </dgm:pt>
    <dgm:pt modelId="{A0D714BD-D021-4D55-829F-9C6B11BFB5CB}" type="parTrans" cxnId="{6FCADC81-76E1-406E-A0AA-C4FC418B41CE}">
      <dgm:prSet/>
      <dgm:spPr/>
      <dgm:t>
        <a:bodyPr/>
        <a:lstStyle/>
        <a:p>
          <a:endParaRPr lang="en-US"/>
        </a:p>
      </dgm:t>
    </dgm:pt>
    <dgm:pt modelId="{942DC470-D1E9-4D7C-A73A-588B9CE42ED3}" type="sibTrans" cxnId="{6FCADC81-76E1-406E-A0AA-C4FC418B41CE}">
      <dgm:prSet/>
      <dgm:spPr/>
      <dgm:t>
        <a:bodyPr/>
        <a:lstStyle/>
        <a:p>
          <a:endParaRPr lang="en-US"/>
        </a:p>
      </dgm:t>
    </dgm:pt>
    <dgm:pt modelId="{DD8B48CD-E546-4DAF-BD08-B64FE0E14B08}">
      <dgm:prSet phldrT="[Text]" custT="1"/>
      <dgm:spPr/>
      <dgm:t>
        <a:bodyPr/>
        <a:lstStyle/>
        <a:p>
          <a:pPr algn="just"/>
          <a:r>
            <a:rPr lang="en-US" sz="1800" b="1" dirty="0" err="1" smtClean="0"/>
            <a:t>Homeotherms</a:t>
          </a:r>
          <a:r>
            <a:rPr lang="en-US" sz="1800" b="1" dirty="0" smtClean="0"/>
            <a:t> and </a:t>
          </a:r>
          <a:r>
            <a:rPr lang="en-US" sz="1800" b="1" dirty="0" err="1" smtClean="0"/>
            <a:t>Poikilotherms</a:t>
          </a:r>
          <a:r>
            <a:rPr lang="en-US" sz="1800" b="1" dirty="0" smtClean="0"/>
            <a:t> show different mechanisms of temperature balance </a:t>
          </a:r>
          <a:endParaRPr lang="en-US" sz="1800" b="1" dirty="0"/>
        </a:p>
      </dgm:t>
    </dgm:pt>
    <dgm:pt modelId="{DB53C76D-A23F-48EA-8952-4524CDEF49F5}" type="parTrans" cxnId="{FDBC8CF6-A026-4FEC-9B70-B0495B2732D0}">
      <dgm:prSet/>
      <dgm:spPr/>
      <dgm:t>
        <a:bodyPr/>
        <a:lstStyle/>
        <a:p>
          <a:endParaRPr lang="en-US"/>
        </a:p>
      </dgm:t>
    </dgm:pt>
    <dgm:pt modelId="{2C493CCD-79E4-4539-98E2-21E6B15EFFB4}" type="sibTrans" cxnId="{FDBC8CF6-A026-4FEC-9B70-B0495B2732D0}">
      <dgm:prSet/>
      <dgm:spPr/>
      <dgm:t>
        <a:bodyPr/>
        <a:lstStyle/>
        <a:p>
          <a:endParaRPr lang="en-US"/>
        </a:p>
      </dgm:t>
    </dgm:pt>
    <dgm:pt modelId="{7E5E61AC-CF7E-4B89-ACDD-0B2E5DF7761A}">
      <dgm:prSet phldrT="[Text]" custT="1"/>
      <dgm:spPr/>
      <dgm:t>
        <a:bodyPr/>
        <a:lstStyle/>
        <a:p>
          <a:pPr algn="just"/>
          <a:r>
            <a:rPr lang="en-US" sz="1800" b="1" dirty="0" smtClean="0"/>
            <a:t>There are various factors that are responsible for heat production like </a:t>
          </a:r>
        </a:p>
        <a:p>
          <a:pPr algn="just"/>
          <a:r>
            <a:rPr lang="en-US" sz="1800" b="1" dirty="0" smtClean="0"/>
            <a:t>Shivering, higher Basal Metabolic Rate (BMR), Muscular exercise, Decrease in skin circulation, Diseases like fever    </a:t>
          </a:r>
          <a:endParaRPr lang="en-US" sz="1800" b="1" dirty="0"/>
        </a:p>
      </dgm:t>
    </dgm:pt>
    <dgm:pt modelId="{29057406-5644-4AC5-B97D-F2FF8355C218}" type="parTrans" cxnId="{01214604-A2EB-4625-B824-BA5C62239869}">
      <dgm:prSet/>
      <dgm:spPr/>
      <dgm:t>
        <a:bodyPr/>
        <a:lstStyle/>
        <a:p>
          <a:endParaRPr lang="en-US"/>
        </a:p>
      </dgm:t>
    </dgm:pt>
    <dgm:pt modelId="{30F1B87D-51BA-4968-8882-65271FA2416D}" type="sibTrans" cxnId="{01214604-A2EB-4625-B824-BA5C62239869}">
      <dgm:prSet/>
      <dgm:spPr/>
      <dgm:t>
        <a:bodyPr/>
        <a:lstStyle/>
        <a:p>
          <a:endParaRPr lang="en-US"/>
        </a:p>
      </dgm:t>
    </dgm:pt>
    <dgm:pt modelId="{6939D641-DD07-479D-8B41-3E523FC319FF}">
      <dgm:prSet phldrT="[Text]"/>
      <dgm:spPr/>
      <dgm:t>
        <a:bodyPr/>
        <a:lstStyle/>
        <a:p>
          <a:endParaRPr lang="en-US" sz="1800" dirty="0"/>
        </a:p>
      </dgm:t>
    </dgm:pt>
    <dgm:pt modelId="{5ED4BBFD-43E6-4FD7-90B8-9FF7B4D60094}" type="parTrans" cxnId="{5DA547E1-A43D-4BC6-86B8-60A1075543E7}">
      <dgm:prSet/>
      <dgm:spPr/>
      <dgm:t>
        <a:bodyPr/>
        <a:lstStyle/>
        <a:p>
          <a:endParaRPr lang="en-US"/>
        </a:p>
      </dgm:t>
    </dgm:pt>
    <dgm:pt modelId="{C63DF831-6BD4-458C-AC61-453A95414926}" type="sibTrans" cxnId="{5DA547E1-A43D-4BC6-86B8-60A1075543E7}">
      <dgm:prSet/>
      <dgm:spPr/>
      <dgm:t>
        <a:bodyPr/>
        <a:lstStyle/>
        <a:p>
          <a:endParaRPr lang="en-US"/>
        </a:p>
      </dgm:t>
    </dgm:pt>
    <dgm:pt modelId="{4F2321DB-D5EC-4D0A-B29F-43DDD6E1487B}">
      <dgm:prSet phldrT="[Text]" custT="1"/>
      <dgm:spPr/>
      <dgm:t>
        <a:bodyPr/>
        <a:lstStyle/>
        <a:p>
          <a:pPr algn="just"/>
          <a:r>
            <a:rPr lang="en-US" sz="1800" b="1" dirty="0" smtClean="0"/>
            <a:t>Increase in the thickness of the air layer by contraction of hair muscles that makes the hair erect</a:t>
          </a:r>
          <a:endParaRPr lang="en-US" sz="1800" b="1" dirty="0"/>
        </a:p>
      </dgm:t>
    </dgm:pt>
    <dgm:pt modelId="{209D5447-9556-44CF-AC91-13875459A279}" type="parTrans" cxnId="{B7AC722B-8DA6-44D4-AE5D-1765601612B0}">
      <dgm:prSet/>
      <dgm:spPr/>
      <dgm:t>
        <a:bodyPr/>
        <a:lstStyle/>
        <a:p>
          <a:endParaRPr lang="en-US"/>
        </a:p>
      </dgm:t>
    </dgm:pt>
    <dgm:pt modelId="{C8741949-1AC8-447D-AECF-6AFE29496C8A}" type="sibTrans" cxnId="{B7AC722B-8DA6-44D4-AE5D-1765601612B0}">
      <dgm:prSet/>
      <dgm:spPr/>
      <dgm:t>
        <a:bodyPr/>
        <a:lstStyle/>
        <a:p>
          <a:endParaRPr lang="en-US"/>
        </a:p>
      </dgm:t>
    </dgm:pt>
    <dgm:pt modelId="{B5697042-704E-4A4B-8312-AE9629CC64FB}" type="pres">
      <dgm:prSet presAssocID="{309DF4C2-3582-4FED-BC05-55700D36B4B9}" presName="cycle" presStyleCnt="0">
        <dgm:presLayoutVars>
          <dgm:chMax val="1"/>
          <dgm:dir/>
          <dgm:animLvl val="ctr"/>
          <dgm:resizeHandles val="exact"/>
        </dgm:presLayoutVars>
      </dgm:prSet>
      <dgm:spPr/>
      <dgm:t>
        <a:bodyPr/>
        <a:lstStyle/>
        <a:p>
          <a:endParaRPr lang="en-US"/>
        </a:p>
      </dgm:t>
    </dgm:pt>
    <dgm:pt modelId="{BD669ED8-0E25-4735-BF82-34255E95F1D8}" type="pres">
      <dgm:prSet presAssocID="{51F9B39C-5FBC-4C39-827C-C657BF027D4E}" presName="centerShape" presStyleLbl="node0" presStyleIdx="0" presStyleCnt="1" custLinFactNeighborX="1158" custLinFactNeighborY="7995"/>
      <dgm:spPr/>
      <dgm:t>
        <a:bodyPr/>
        <a:lstStyle/>
        <a:p>
          <a:endParaRPr lang="en-US"/>
        </a:p>
      </dgm:t>
    </dgm:pt>
    <dgm:pt modelId="{743A0173-5EDE-4784-8AC1-3149E3A0F22C}" type="pres">
      <dgm:prSet presAssocID="{A0D714BD-D021-4D55-829F-9C6B11BFB5CB}" presName="Name9" presStyleLbl="parChTrans1D2" presStyleIdx="0" presStyleCnt="4"/>
      <dgm:spPr/>
      <dgm:t>
        <a:bodyPr/>
        <a:lstStyle/>
        <a:p>
          <a:endParaRPr lang="en-US"/>
        </a:p>
      </dgm:t>
    </dgm:pt>
    <dgm:pt modelId="{E4347494-7E94-491C-BC2C-3E0FA93BDA4A}" type="pres">
      <dgm:prSet presAssocID="{A0D714BD-D021-4D55-829F-9C6B11BFB5CB}" presName="connTx" presStyleLbl="parChTrans1D2" presStyleIdx="0" presStyleCnt="4"/>
      <dgm:spPr/>
      <dgm:t>
        <a:bodyPr/>
        <a:lstStyle/>
        <a:p>
          <a:endParaRPr lang="en-US"/>
        </a:p>
      </dgm:t>
    </dgm:pt>
    <dgm:pt modelId="{D4C4DAC2-E1D6-44C0-838C-E4AA0192A687}" type="pres">
      <dgm:prSet presAssocID="{24A1F383-059E-46D4-B995-E17F539D74BD}" presName="node" presStyleLbl="node1" presStyleIdx="0" presStyleCnt="4" custScaleX="187239" custScaleY="125207" custRadScaleRad="115485" custRadScaleInc="72663">
        <dgm:presLayoutVars>
          <dgm:bulletEnabled val="1"/>
        </dgm:presLayoutVars>
      </dgm:prSet>
      <dgm:spPr/>
      <dgm:t>
        <a:bodyPr/>
        <a:lstStyle/>
        <a:p>
          <a:endParaRPr lang="en-US"/>
        </a:p>
      </dgm:t>
    </dgm:pt>
    <dgm:pt modelId="{ABA6ED40-CBC7-4B5E-A15E-C74FC5438530}" type="pres">
      <dgm:prSet presAssocID="{209D5447-9556-44CF-AC91-13875459A279}" presName="Name9" presStyleLbl="parChTrans1D2" presStyleIdx="1" presStyleCnt="4"/>
      <dgm:spPr/>
      <dgm:t>
        <a:bodyPr/>
        <a:lstStyle/>
        <a:p>
          <a:endParaRPr lang="en-US"/>
        </a:p>
      </dgm:t>
    </dgm:pt>
    <dgm:pt modelId="{CED8CA03-5ABE-405A-A544-62D331C6F5E2}" type="pres">
      <dgm:prSet presAssocID="{209D5447-9556-44CF-AC91-13875459A279}" presName="connTx" presStyleLbl="parChTrans1D2" presStyleIdx="1" presStyleCnt="4"/>
      <dgm:spPr/>
      <dgm:t>
        <a:bodyPr/>
        <a:lstStyle/>
        <a:p>
          <a:endParaRPr lang="en-US"/>
        </a:p>
      </dgm:t>
    </dgm:pt>
    <dgm:pt modelId="{8153A87F-1565-4E13-B0F1-EF62C2C5AE96}" type="pres">
      <dgm:prSet presAssocID="{4F2321DB-D5EC-4D0A-B29F-43DDD6E1487B}" presName="node" presStyleLbl="node1" presStyleIdx="1" presStyleCnt="4" custScaleX="177341" custScaleY="109479" custRadScaleRad="121674" custRadScaleInc="-304">
        <dgm:presLayoutVars>
          <dgm:bulletEnabled val="1"/>
        </dgm:presLayoutVars>
      </dgm:prSet>
      <dgm:spPr/>
      <dgm:t>
        <a:bodyPr/>
        <a:lstStyle/>
        <a:p>
          <a:endParaRPr lang="en-US"/>
        </a:p>
      </dgm:t>
    </dgm:pt>
    <dgm:pt modelId="{D9E03A29-8795-41F0-8B5F-4ACE5C049139}" type="pres">
      <dgm:prSet presAssocID="{DB53C76D-A23F-48EA-8952-4524CDEF49F5}" presName="Name9" presStyleLbl="parChTrans1D2" presStyleIdx="2" presStyleCnt="4"/>
      <dgm:spPr/>
      <dgm:t>
        <a:bodyPr/>
        <a:lstStyle/>
        <a:p>
          <a:endParaRPr lang="en-US"/>
        </a:p>
      </dgm:t>
    </dgm:pt>
    <dgm:pt modelId="{374D31F5-2C96-4E9F-8634-348FF07C48CA}" type="pres">
      <dgm:prSet presAssocID="{DB53C76D-A23F-48EA-8952-4524CDEF49F5}" presName="connTx" presStyleLbl="parChTrans1D2" presStyleIdx="2" presStyleCnt="4"/>
      <dgm:spPr/>
      <dgm:t>
        <a:bodyPr/>
        <a:lstStyle/>
        <a:p>
          <a:endParaRPr lang="en-US"/>
        </a:p>
      </dgm:t>
    </dgm:pt>
    <dgm:pt modelId="{E9135AB5-1E51-4C71-B7CE-0BBEEE17CA01}" type="pres">
      <dgm:prSet presAssocID="{DD8B48CD-E546-4DAF-BD08-B64FE0E14B08}" presName="node" presStyleLbl="node1" presStyleIdx="2" presStyleCnt="4" custScaleX="166281" custScaleY="112214" custRadScaleRad="157101" custRadScaleInc="-111616">
        <dgm:presLayoutVars>
          <dgm:bulletEnabled val="1"/>
        </dgm:presLayoutVars>
      </dgm:prSet>
      <dgm:spPr/>
      <dgm:t>
        <a:bodyPr/>
        <a:lstStyle/>
        <a:p>
          <a:endParaRPr lang="en-US"/>
        </a:p>
      </dgm:t>
    </dgm:pt>
    <dgm:pt modelId="{9329657F-D4D8-4B40-BBFC-7EE84D60A7AB}" type="pres">
      <dgm:prSet presAssocID="{29057406-5644-4AC5-B97D-F2FF8355C218}" presName="Name9" presStyleLbl="parChTrans1D2" presStyleIdx="3" presStyleCnt="4"/>
      <dgm:spPr/>
      <dgm:t>
        <a:bodyPr/>
        <a:lstStyle/>
        <a:p>
          <a:endParaRPr lang="en-US"/>
        </a:p>
      </dgm:t>
    </dgm:pt>
    <dgm:pt modelId="{02D7E335-C29D-4ACC-BCC4-6A9277FF2908}" type="pres">
      <dgm:prSet presAssocID="{29057406-5644-4AC5-B97D-F2FF8355C218}" presName="connTx" presStyleLbl="parChTrans1D2" presStyleIdx="3" presStyleCnt="4"/>
      <dgm:spPr/>
      <dgm:t>
        <a:bodyPr/>
        <a:lstStyle/>
        <a:p>
          <a:endParaRPr lang="en-US"/>
        </a:p>
      </dgm:t>
    </dgm:pt>
    <dgm:pt modelId="{7AFD11FB-6CED-4070-AE8B-6D0845BEDAEC}" type="pres">
      <dgm:prSet presAssocID="{7E5E61AC-CF7E-4B89-ACDD-0B2E5DF7761A}" presName="node" presStyleLbl="node1" presStyleIdx="3" presStyleCnt="4" custScaleX="153419" custScaleY="272261" custRadScaleRad="108381" custRadScaleInc="4909">
        <dgm:presLayoutVars>
          <dgm:bulletEnabled val="1"/>
        </dgm:presLayoutVars>
      </dgm:prSet>
      <dgm:spPr/>
      <dgm:t>
        <a:bodyPr/>
        <a:lstStyle/>
        <a:p>
          <a:endParaRPr lang="en-US"/>
        </a:p>
      </dgm:t>
    </dgm:pt>
  </dgm:ptLst>
  <dgm:cxnLst>
    <dgm:cxn modelId="{D52AE8C8-6499-41E9-B20A-F45ECA995B49}" type="presOf" srcId="{A0D714BD-D021-4D55-829F-9C6B11BFB5CB}" destId="{743A0173-5EDE-4784-8AC1-3149E3A0F22C}" srcOrd="0" destOrd="0" presId="urn:microsoft.com/office/officeart/2005/8/layout/radial1"/>
    <dgm:cxn modelId="{01214604-A2EB-4625-B824-BA5C62239869}" srcId="{51F9B39C-5FBC-4C39-827C-C657BF027D4E}" destId="{7E5E61AC-CF7E-4B89-ACDD-0B2E5DF7761A}" srcOrd="3" destOrd="0" parTransId="{29057406-5644-4AC5-B97D-F2FF8355C218}" sibTransId="{30F1B87D-51BA-4968-8882-65271FA2416D}"/>
    <dgm:cxn modelId="{AF55D701-CD7C-45E1-B1C2-FF7B15639DD8}" type="presOf" srcId="{209D5447-9556-44CF-AC91-13875459A279}" destId="{CED8CA03-5ABE-405A-A544-62D331C6F5E2}" srcOrd="1" destOrd="0" presId="urn:microsoft.com/office/officeart/2005/8/layout/radial1"/>
    <dgm:cxn modelId="{8D6EDEE8-9EA7-4DE8-B838-BC0D86F5E20C}" type="presOf" srcId="{DB53C76D-A23F-48EA-8952-4524CDEF49F5}" destId="{374D31F5-2C96-4E9F-8634-348FF07C48CA}" srcOrd="1" destOrd="0" presId="urn:microsoft.com/office/officeart/2005/8/layout/radial1"/>
    <dgm:cxn modelId="{6BD607C2-CB9F-4674-94EC-0E89B1C463A0}" type="presOf" srcId="{51F9B39C-5FBC-4C39-827C-C657BF027D4E}" destId="{BD669ED8-0E25-4735-BF82-34255E95F1D8}" srcOrd="0" destOrd="0" presId="urn:microsoft.com/office/officeart/2005/8/layout/radial1"/>
    <dgm:cxn modelId="{3B7C4458-121E-4268-A553-B7242A6E11B9}" type="presOf" srcId="{24A1F383-059E-46D4-B995-E17F539D74BD}" destId="{D4C4DAC2-E1D6-44C0-838C-E4AA0192A687}" srcOrd="0" destOrd="0" presId="urn:microsoft.com/office/officeart/2005/8/layout/radial1"/>
    <dgm:cxn modelId="{8A3953FA-47F7-46B9-B4D8-88AD3E94A7ED}" srcId="{309DF4C2-3582-4FED-BC05-55700D36B4B9}" destId="{51F9B39C-5FBC-4C39-827C-C657BF027D4E}" srcOrd="0" destOrd="0" parTransId="{624854B1-F9B2-4F77-8B53-5402978C1ABA}" sibTransId="{F5D5AACC-FA68-400A-8273-00FB32AEE2D8}"/>
    <dgm:cxn modelId="{349C444C-C633-4D64-8197-992969CD676E}" type="presOf" srcId="{29057406-5644-4AC5-B97D-F2FF8355C218}" destId="{9329657F-D4D8-4B40-BBFC-7EE84D60A7AB}" srcOrd="0" destOrd="0" presId="urn:microsoft.com/office/officeart/2005/8/layout/radial1"/>
    <dgm:cxn modelId="{FDBC8CF6-A026-4FEC-9B70-B0495B2732D0}" srcId="{51F9B39C-5FBC-4C39-827C-C657BF027D4E}" destId="{DD8B48CD-E546-4DAF-BD08-B64FE0E14B08}" srcOrd="2" destOrd="0" parTransId="{DB53C76D-A23F-48EA-8952-4524CDEF49F5}" sibTransId="{2C493CCD-79E4-4539-98E2-21E6B15EFFB4}"/>
    <dgm:cxn modelId="{7FBBCFD8-3FC3-4282-9FB4-4B00538CD4A5}" type="presOf" srcId="{309DF4C2-3582-4FED-BC05-55700D36B4B9}" destId="{B5697042-704E-4A4B-8312-AE9629CC64FB}" srcOrd="0" destOrd="0" presId="urn:microsoft.com/office/officeart/2005/8/layout/radial1"/>
    <dgm:cxn modelId="{91343906-905B-411F-99CA-333BFFDD594C}" type="presOf" srcId="{A0D714BD-D021-4D55-829F-9C6B11BFB5CB}" destId="{E4347494-7E94-491C-BC2C-3E0FA93BDA4A}" srcOrd="1" destOrd="0" presId="urn:microsoft.com/office/officeart/2005/8/layout/radial1"/>
    <dgm:cxn modelId="{F95C77C8-4C29-49D3-97BD-32033C0F6023}" type="presOf" srcId="{7E5E61AC-CF7E-4B89-ACDD-0B2E5DF7761A}" destId="{7AFD11FB-6CED-4070-AE8B-6D0845BEDAEC}" srcOrd="0" destOrd="0" presId="urn:microsoft.com/office/officeart/2005/8/layout/radial1"/>
    <dgm:cxn modelId="{5DA547E1-A43D-4BC6-86B8-60A1075543E7}" srcId="{309DF4C2-3582-4FED-BC05-55700D36B4B9}" destId="{6939D641-DD07-479D-8B41-3E523FC319FF}" srcOrd="1" destOrd="0" parTransId="{5ED4BBFD-43E6-4FD7-90B8-9FF7B4D60094}" sibTransId="{C63DF831-6BD4-458C-AC61-453A95414926}"/>
    <dgm:cxn modelId="{6D377042-383F-42D7-8785-0B6E60FD9A64}" type="presOf" srcId="{29057406-5644-4AC5-B97D-F2FF8355C218}" destId="{02D7E335-C29D-4ACC-BCC4-6A9277FF2908}" srcOrd="1" destOrd="0" presId="urn:microsoft.com/office/officeart/2005/8/layout/radial1"/>
    <dgm:cxn modelId="{6E79CB2C-3033-4ECD-B376-CDF32F751C19}" type="presOf" srcId="{DD8B48CD-E546-4DAF-BD08-B64FE0E14B08}" destId="{E9135AB5-1E51-4C71-B7CE-0BBEEE17CA01}" srcOrd="0" destOrd="0" presId="urn:microsoft.com/office/officeart/2005/8/layout/radial1"/>
    <dgm:cxn modelId="{B7AC722B-8DA6-44D4-AE5D-1765601612B0}" srcId="{51F9B39C-5FBC-4C39-827C-C657BF027D4E}" destId="{4F2321DB-D5EC-4D0A-B29F-43DDD6E1487B}" srcOrd="1" destOrd="0" parTransId="{209D5447-9556-44CF-AC91-13875459A279}" sibTransId="{C8741949-1AC8-447D-AECF-6AFE29496C8A}"/>
    <dgm:cxn modelId="{6FCADC81-76E1-406E-A0AA-C4FC418B41CE}" srcId="{51F9B39C-5FBC-4C39-827C-C657BF027D4E}" destId="{24A1F383-059E-46D4-B995-E17F539D74BD}" srcOrd="0" destOrd="0" parTransId="{A0D714BD-D021-4D55-829F-9C6B11BFB5CB}" sibTransId="{942DC470-D1E9-4D7C-A73A-588B9CE42ED3}"/>
    <dgm:cxn modelId="{007ED5BC-2053-46CD-AB7B-7699CC592188}" type="presOf" srcId="{4F2321DB-D5EC-4D0A-B29F-43DDD6E1487B}" destId="{8153A87F-1565-4E13-B0F1-EF62C2C5AE96}" srcOrd="0" destOrd="0" presId="urn:microsoft.com/office/officeart/2005/8/layout/radial1"/>
    <dgm:cxn modelId="{58DF2B81-91B5-4A02-8F93-B681B5AA44CF}" type="presOf" srcId="{DB53C76D-A23F-48EA-8952-4524CDEF49F5}" destId="{D9E03A29-8795-41F0-8B5F-4ACE5C049139}" srcOrd="0" destOrd="0" presId="urn:microsoft.com/office/officeart/2005/8/layout/radial1"/>
    <dgm:cxn modelId="{81E41630-07A8-43B8-89E3-AAF795E133BB}" type="presOf" srcId="{209D5447-9556-44CF-AC91-13875459A279}" destId="{ABA6ED40-CBC7-4B5E-A15E-C74FC5438530}" srcOrd="0" destOrd="0" presId="urn:microsoft.com/office/officeart/2005/8/layout/radial1"/>
    <dgm:cxn modelId="{D88DD1B2-5AE0-4013-B67F-3E09E081FACD}" type="presParOf" srcId="{B5697042-704E-4A4B-8312-AE9629CC64FB}" destId="{BD669ED8-0E25-4735-BF82-34255E95F1D8}" srcOrd="0" destOrd="0" presId="urn:microsoft.com/office/officeart/2005/8/layout/radial1"/>
    <dgm:cxn modelId="{FC5F0B8B-4687-44F1-8275-CEF9A1C1038F}" type="presParOf" srcId="{B5697042-704E-4A4B-8312-AE9629CC64FB}" destId="{743A0173-5EDE-4784-8AC1-3149E3A0F22C}" srcOrd="1" destOrd="0" presId="urn:microsoft.com/office/officeart/2005/8/layout/radial1"/>
    <dgm:cxn modelId="{BCD9BD17-7476-4C54-A35D-7FAFF36EB990}" type="presParOf" srcId="{743A0173-5EDE-4784-8AC1-3149E3A0F22C}" destId="{E4347494-7E94-491C-BC2C-3E0FA93BDA4A}" srcOrd="0" destOrd="0" presId="urn:microsoft.com/office/officeart/2005/8/layout/radial1"/>
    <dgm:cxn modelId="{50C4ABEC-3F49-4020-A7D6-07C69F43FE20}" type="presParOf" srcId="{B5697042-704E-4A4B-8312-AE9629CC64FB}" destId="{D4C4DAC2-E1D6-44C0-838C-E4AA0192A687}" srcOrd="2" destOrd="0" presId="urn:microsoft.com/office/officeart/2005/8/layout/radial1"/>
    <dgm:cxn modelId="{00B50419-AB15-45EC-9383-2B12550D3841}" type="presParOf" srcId="{B5697042-704E-4A4B-8312-AE9629CC64FB}" destId="{ABA6ED40-CBC7-4B5E-A15E-C74FC5438530}" srcOrd="3" destOrd="0" presId="urn:microsoft.com/office/officeart/2005/8/layout/radial1"/>
    <dgm:cxn modelId="{43B41D8D-5357-499B-A682-F40C45DBC4B5}" type="presParOf" srcId="{ABA6ED40-CBC7-4B5E-A15E-C74FC5438530}" destId="{CED8CA03-5ABE-405A-A544-62D331C6F5E2}" srcOrd="0" destOrd="0" presId="urn:microsoft.com/office/officeart/2005/8/layout/radial1"/>
    <dgm:cxn modelId="{92BBE49F-82F6-4A16-8666-EB860F3BD978}" type="presParOf" srcId="{B5697042-704E-4A4B-8312-AE9629CC64FB}" destId="{8153A87F-1565-4E13-B0F1-EF62C2C5AE96}" srcOrd="4" destOrd="0" presId="urn:microsoft.com/office/officeart/2005/8/layout/radial1"/>
    <dgm:cxn modelId="{28547DEF-40A0-4CFB-9FB2-AAA04549AA47}" type="presParOf" srcId="{B5697042-704E-4A4B-8312-AE9629CC64FB}" destId="{D9E03A29-8795-41F0-8B5F-4ACE5C049139}" srcOrd="5" destOrd="0" presId="urn:microsoft.com/office/officeart/2005/8/layout/radial1"/>
    <dgm:cxn modelId="{4672B034-E29C-486D-8B8A-D7DF010A75C1}" type="presParOf" srcId="{D9E03A29-8795-41F0-8B5F-4ACE5C049139}" destId="{374D31F5-2C96-4E9F-8634-348FF07C48CA}" srcOrd="0" destOrd="0" presId="urn:microsoft.com/office/officeart/2005/8/layout/radial1"/>
    <dgm:cxn modelId="{03D702C0-2EB4-418F-AADF-9C08F85CF169}" type="presParOf" srcId="{B5697042-704E-4A4B-8312-AE9629CC64FB}" destId="{E9135AB5-1E51-4C71-B7CE-0BBEEE17CA01}" srcOrd="6" destOrd="0" presId="urn:microsoft.com/office/officeart/2005/8/layout/radial1"/>
    <dgm:cxn modelId="{5276038A-B55C-475A-9FE0-1D63491A56EA}" type="presParOf" srcId="{B5697042-704E-4A4B-8312-AE9629CC64FB}" destId="{9329657F-D4D8-4B40-BBFC-7EE84D60A7AB}" srcOrd="7" destOrd="0" presId="urn:microsoft.com/office/officeart/2005/8/layout/radial1"/>
    <dgm:cxn modelId="{41495F1D-990D-4487-B0E6-4DC474F270AC}" type="presParOf" srcId="{9329657F-D4D8-4B40-BBFC-7EE84D60A7AB}" destId="{02D7E335-C29D-4ACC-BCC4-6A9277FF2908}" srcOrd="0" destOrd="0" presId="urn:microsoft.com/office/officeart/2005/8/layout/radial1"/>
    <dgm:cxn modelId="{F96309AE-BC42-419F-99DE-9045A01244C3}" type="presParOf" srcId="{B5697042-704E-4A4B-8312-AE9629CC64FB}" destId="{7AFD11FB-6CED-4070-AE8B-6D0845BEDAEC}"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F4466-7E50-4014-9952-E4AA69641BD8}" type="datetimeFigureOut">
              <a:rPr lang="en-US" smtClean="0"/>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23544B-869C-4336-A878-07DDA037B8D0}" type="slidenum">
              <a:rPr lang="en-US" smtClean="0"/>
              <a:pPr/>
              <a:t>‹#›</a:t>
            </a:fld>
            <a:endParaRPr lang="en-US"/>
          </a:p>
        </p:txBody>
      </p:sp>
    </p:spTree>
    <p:extLst>
      <p:ext uri="{BB962C8B-B14F-4D97-AF65-F5344CB8AC3E}">
        <p14:creationId xmlns:p14="http://schemas.microsoft.com/office/powerpoint/2010/main" xmlns="" val="783306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Dis</a:t>
            </a:r>
            <a:endParaRPr lang="en-US" dirty="0"/>
          </a:p>
        </p:txBody>
      </p:sp>
      <p:sp>
        <p:nvSpPr>
          <p:cNvPr id="4" name="Slide Number Placeholder 3"/>
          <p:cNvSpPr>
            <a:spLocks noGrp="1"/>
          </p:cNvSpPr>
          <p:nvPr>
            <p:ph type="sldNum" sz="quarter" idx="10"/>
          </p:nvPr>
        </p:nvSpPr>
        <p:spPr/>
        <p:txBody>
          <a:bodyPr/>
          <a:lstStyle/>
          <a:p>
            <a:fld id="{C723544B-869C-4336-A878-07DDA037B8D0}" type="slidenum">
              <a:rPr lang="en-US" smtClean="0"/>
              <a:pPr/>
              <a:t>12</a:t>
            </a:fld>
            <a:endParaRPr lang="en-US"/>
          </a:p>
        </p:txBody>
      </p:sp>
    </p:spTree>
    <p:extLst>
      <p:ext uri="{BB962C8B-B14F-4D97-AF65-F5344CB8AC3E}">
        <p14:creationId xmlns:p14="http://schemas.microsoft.com/office/powerpoint/2010/main" xmlns="" val="3429340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23544B-869C-4336-A878-07DDA037B8D0}" type="slidenum">
              <a:rPr lang="en-US" smtClean="0"/>
              <a:pPr/>
              <a:t>13</a:t>
            </a:fld>
            <a:endParaRPr lang="en-US"/>
          </a:p>
        </p:txBody>
      </p:sp>
    </p:spTree>
    <p:extLst>
      <p:ext uri="{BB962C8B-B14F-4D97-AF65-F5344CB8AC3E}">
        <p14:creationId xmlns:p14="http://schemas.microsoft.com/office/powerpoint/2010/main" xmlns="" val="3255427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71600" y="1371600"/>
            <a:ext cx="6629400" cy="3785652"/>
          </a:xfrm>
          <a:prstGeom prst="rect">
            <a:avLst/>
          </a:prstGeom>
          <a:noFill/>
        </p:spPr>
        <p:txBody>
          <a:bodyPr wrap="square" rtlCol="0">
            <a:spAutoFit/>
          </a:bodyPr>
          <a:lstStyle/>
          <a:p>
            <a:pPr algn="ctr"/>
            <a:r>
              <a:rPr lang="en-US" sz="8000" b="1" dirty="0" smtClean="0"/>
              <a:t>Paper XVI</a:t>
            </a:r>
          </a:p>
          <a:p>
            <a:pPr algn="ctr"/>
            <a:r>
              <a:rPr lang="en-US" sz="8000" b="1" dirty="0" smtClean="0"/>
              <a:t>Unit II</a:t>
            </a:r>
          </a:p>
          <a:p>
            <a:pPr algn="ctr"/>
            <a:r>
              <a:rPr lang="en-US" sz="8000" b="1" dirty="0" smtClean="0"/>
              <a:t>Homeostasis</a:t>
            </a:r>
            <a:endParaRPr lang="en-US" sz="8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62478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solidFill>
                  <a:srgbClr val="FF0000"/>
                </a:solidFill>
                <a:latin typeface="Cambria" pitchFamily="18" charset="0"/>
              </a:rPr>
              <a:t>2.2.1. </a:t>
            </a:r>
            <a:r>
              <a:rPr lang="en-US" sz="2400" b="1" dirty="0" err="1" smtClean="0">
                <a:solidFill>
                  <a:srgbClr val="FF0000"/>
                </a:solidFill>
                <a:latin typeface="Cambria" pitchFamily="18" charset="0"/>
              </a:rPr>
              <a:t>Endothermy</a:t>
            </a:r>
            <a:r>
              <a:rPr lang="en-US" sz="2400" b="1" dirty="0" smtClean="0">
                <a:solidFill>
                  <a:srgbClr val="FF0000"/>
                </a:solidFill>
                <a:latin typeface="Cambria" pitchFamily="18" charset="0"/>
              </a:rPr>
              <a:t> and </a:t>
            </a:r>
            <a:r>
              <a:rPr lang="en-US" sz="2400" b="1" dirty="0" err="1" smtClean="0">
                <a:solidFill>
                  <a:srgbClr val="FF0000"/>
                </a:solidFill>
                <a:latin typeface="Cambria" pitchFamily="18" charset="0"/>
              </a:rPr>
              <a:t>Ectothermy</a:t>
            </a:r>
            <a:r>
              <a:rPr lang="en-US" sz="2400" b="1" dirty="0" smtClean="0">
                <a:solidFill>
                  <a:srgbClr val="FF0000"/>
                </a:solidFill>
                <a:latin typeface="Cambria" pitchFamily="18" charset="0"/>
              </a:rPr>
              <a:t> </a:t>
            </a:r>
          </a:p>
          <a:p>
            <a:pPr algn="ctr"/>
            <a:r>
              <a:rPr lang="en-US" sz="2400" b="1" dirty="0" err="1" smtClean="0">
                <a:solidFill>
                  <a:schemeClr val="tx1"/>
                </a:solidFill>
                <a:latin typeface="Cambria" pitchFamily="18" charset="0"/>
              </a:rPr>
              <a:t>Endothermy</a:t>
            </a:r>
            <a:r>
              <a:rPr lang="en-US" sz="2400" b="1" dirty="0" smtClean="0">
                <a:solidFill>
                  <a:schemeClr val="tx1"/>
                </a:solidFill>
                <a:latin typeface="Cambria" pitchFamily="18" charset="0"/>
              </a:rPr>
              <a:t> </a:t>
            </a:r>
          </a:p>
          <a:p>
            <a:pPr algn="just"/>
            <a:r>
              <a:rPr lang="en-US" sz="2200" b="1" dirty="0" smtClean="0">
                <a:solidFill>
                  <a:schemeClr val="tx1"/>
                </a:solidFill>
                <a:latin typeface="Cambria" pitchFamily="18" charset="0"/>
              </a:rPr>
              <a:t>The animal which  depend</a:t>
            </a:r>
            <a:r>
              <a:rPr lang="mr-IN" sz="2200" b="1" dirty="0" smtClean="0">
                <a:solidFill>
                  <a:schemeClr val="tx1"/>
                </a:solidFill>
                <a:latin typeface="Cambria" pitchFamily="18" charset="0"/>
              </a:rPr>
              <a:t> </a:t>
            </a:r>
            <a:r>
              <a:rPr lang="en-US" sz="2200" b="1" dirty="0" smtClean="0">
                <a:solidFill>
                  <a:schemeClr val="tx1"/>
                </a:solidFill>
                <a:latin typeface="Cambria" pitchFamily="18" charset="0"/>
              </a:rPr>
              <a:t>on internal sources of heat are termed as endothermic (</a:t>
            </a:r>
            <a:r>
              <a:rPr lang="en-US" sz="2200" b="1" dirty="0" err="1" smtClean="0">
                <a:solidFill>
                  <a:schemeClr val="tx1"/>
                </a:solidFill>
                <a:latin typeface="Cambria" pitchFamily="18" charset="0"/>
              </a:rPr>
              <a:t>Endos</a:t>
            </a:r>
            <a:r>
              <a:rPr lang="en-US" sz="2200" b="1" dirty="0" smtClean="0">
                <a:solidFill>
                  <a:schemeClr val="tx1"/>
                </a:solidFill>
                <a:latin typeface="Cambria" pitchFamily="18" charset="0"/>
              </a:rPr>
              <a:t>- Inside; </a:t>
            </a:r>
            <a:r>
              <a:rPr lang="en-US" sz="2200" b="1" dirty="0" err="1" smtClean="0">
                <a:solidFill>
                  <a:schemeClr val="tx1"/>
                </a:solidFill>
                <a:latin typeface="Cambria" pitchFamily="18" charset="0"/>
              </a:rPr>
              <a:t>therme</a:t>
            </a:r>
            <a:r>
              <a:rPr lang="en-US" sz="2200" b="1" dirty="0" smtClean="0">
                <a:solidFill>
                  <a:schemeClr val="tx1"/>
                </a:solidFill>
                <a:latin typeface="Cambria" pitchFamily="18" charset="0"/>
              </a:rPr>
              <a:t>- heat ). </a:t>
            </a:r>
          </a:p>
          <a:p>
            <a:pPr algn="just"/>
            <a:endParaRPr lang="en-US" sz="2200" b="1" dirty="0" smtClean="0">
              <a:solidFill>
                <a:schemeClr val="tx1"/>
              </a:solidFill>
              <a:latin typeface="Cambria" pitchFamily="18" charset="0"/>
            </a:endParaRPr>
          </a:p>
          <a:p>
            <a:pPr algn="just"/>
            <a:r>
              <a:rPr lang="en-US" sz="2200" b="1" dirty="0" smtClean="0">
                <a:solidFill>
                  <a:schemeClr val="tx1"/>
                </a:solidFill>
                <a:latin typeface="Cambria" pitchFamily="18" charset="0"/>
              </a:rPr>
              <a:t>It is warming of the tissues by metabolic heat production. </a:t>
            </a:r>
          </a:p>
          <a:p>
            <a:pPr algn="just"/>
            <a:endParaRPr lang="en-US" sz="2200" b="1" dirty="0" smtClean="0">
              <a:solidFill>
                <a:schemeClr val="tx1"/>
              </a:solidFill>
              <a:latin typeface="Cambria" pitchFamily="18" charset="0"/>
            </a:endParaRPr>
          </a:p>
          <a:p>
            <a:pPr algn="just"/>
            <a:r>
              <a:rPr lang="en-US" sz="2200" b="1" dirty="0" smtClean="0">
                <a:solidFill>
                  <a:schemeClr val="tx1"/>
                </a:solidFill>
                <a:latin typeface="Cambria" pitchFamily="18" charset="0"/>
              </a:rPr>
              <a:t>Birds and mammals are called </a:t>
            </a:r>
            <a:r>
              <a:rPr lang="en-US" sz="2200" b="1" dirty="0" err="1" smtClean="0">
                <a:solidFill>
                  <a:srgbClr val="FF0000"/>
                </a:solidFill>
                <a:latin typeface="Cambria" pitchFamily="18" charset="0"/>
              </a:rPr>
              <a:t>thermoregulators</a:t>
            </a:r>
            <a:r>
              <a:rPr lang="en-US" sz="2200" b="1" dirty="0" smtClean="0">
                <a:solidFill>
                  <a:schemeClr val="tx1"/>
                </a:solidFill>
                <a:latin typeface="Cambria" pitchFamily="18" charset="0"/>
              </a:rPr>
              <a:t> because they maintain fairly constant temperature independent of the surrounding temperature by using physiological mechanisms. </a:t>
            </a:r>
          </a:p>
          <a:p>
            <a:pPr algn="just"/>
            <a:endParaRPr lang="en-US" sz="2200" b="1" dirty="0" smtClean="0">
              <a:solidFill>
                <a:schemeClr val="tx1"/>
              </a:solidFill>
              <a:latin typeface="Cambria" pitchFamily="18" charset="0"/>
            </a:endParaRPr>
          </a:p>
          <a:p>
            <a:pPr algn="just"/>
            <a:r>
              <a:rPr lang="en-US" sz="2200" b="1" dirty="0" smtClean="0">
                <a:solidFill>
                  <a:schemeClr val="tx1"/>
                </a:solidFill>
                <a:latin typeface="Cambria" pitchFamily="18" charset="0"/>
              </a:rPr>
              <a:t>Birds  and mammals are also called as </a:t>
            </a:r>
            <a:r>
              <a:rPr lang="en-US" sz="2200" b="1" dirty="0" err="1" smtClean="0">
                <a:solidFill>
                  <a:srgbClr val="FF0000"/>
                </a:solidFill>
                <a:latin typeface="Cambria" pitchFamily="18" charset="0"/>
              </a:rPr>
              <a:t>homeothermic</a:t>
            </a:r>
            <a:r>
              <a:rPr lang="en-US" sz="2200" b="1" dirty="0" smtClean="0">
                <a:solidFill>
                  <a:srgbClr val="FF0000"/>
                </a:solidFill>
                <a:latin typeface="Cambria" pitchFamily="18" charset="0"/>
              </a:rPr>
              <a:t> animals. </a:t>
            </a:r>
          </a:p>
          <a:p>
            <a:pPr algn="just"/>
            <a:endParaRPr lang="en-US" sz="2200" b="1" dirty="0" smtClean="0">
              <a:solidFill>
                <a:schemeClr val="tx1"/>
              </a:solidFill>
              <a:latin typeface="Cambria" pitchFamily="18" charset="0"/>
            </a:endParaRPr>
          </a:p>
          <a:p>
            <a:pPr algn="just"/>
            <a:r>
              <a:rPr lang="en-US" sz="2200" b="1" dirty="0" smtClean="0">
                <a:solidFill>
                  <a:schemeClr val="tx1"/>
                </a:solidFill>
                <a:latin typeface="Cambria" pitchFamily="18" charset="0"/>
              </a:rPr>
              <a:t>In </a:t>
            </a:r>
            <a:r>
              <a:rPr lang="en-US" sz="2200" b="1" dirty="0" err="1" smtClean="0">
                <a:solidFill>
                  <a:schemeClr val="tx1"/>
                </a:solidFill>
                <a:latin typeface="Cambria" pitchFamily="18" charset="0"/>
              </a:rPr>
              <a:t>endothermy</a:t>
            </a:r>
            <a:r>
              <a:rPr lang="en-US" sz="2200" b="1" dirty="0" smtClean="0">
                <a:solidFill>
                  <a:schemeClr val="tx1"/>
                </a:solidFill>
                <a:latin typeface="Cambria" pitchFamily="18" charset="0"/>
              </a:rPr>
              <a:t>, the rate of energy release is regulated b</a:t>
            </a:r>
            <a:r>
              <a:rPr lang="en-US" sz="2200" b="1" dirty="0" smtClean="0">
                <a:solidFill>
                  <a:srgbClr val="FF0000"/>
                </a:solidFill>
                <a:latin typeface="Cambria" pitchFamily="18" charset="0"/>
              </a:rPr>
              <a:t>y surrounding temperature and hormones.</a:t>
            </a:r>
          </a:p>
          <a:p>
            <a:pPr algn="just"/>
            <a:endParaRPr lang="en-US" sz="2200" b="1" dirty="0" smtClean="0">
              <a:solidFill>
                <a:srgbClr val="FF0000"/>
              </a:solidFill>
              <a:latin typeface="Cambria" pitchFamily="18" charset="0"/>
            </a:endParaRPr>
          </a:p>
          <a:p>
            <a:pPr algn="just"/>
            <a:r>
              <a:rPr lang="en-US" sz="2200" b="1" dirty="0" smtClean="0">
                <a:solidFill>
                  <a:srgbClr val="FF0000"/>
                </a:solidFill>
                <a:latin typeface="Cambria" pitchFamily="18" charset="0"/>
              </a:rPr>
              <a:t>The hormone </a:t>
            </a:r>
            <a:r>
              <a:rPr lang="en-US" sz="2200" b="1" dirty="0" err="1" smtClean="0">
                <a:solidFill>
                  <a:srgbClr val="FF0000"/>
                </a:solidFill>
                <a:latin typeface="Cambria" pitchFamily="18" charset="0"/>
              </a:rPr>
              <a:t>thyroxine</a:t>
            </a:r>
            <a:r>
              <a:rPr lang="en-US" sz="2200" b="1" dirty="0" smtClean="0">
                <a:solidFill>
                  <a:srgbClr val="FF0000"/>
                </a:solidFill>
                <a:latin typeface="Cambria" pitchFamily="18" charset="0"/>
              </a:rPr>
              <a:t> is increases the metabolic rate and consequently heat production for long term. </a:t>
            </a:r>
            <a:endParaRPr lang="en-US" sz="2400" b="1" dirty="0" smtClean="0">
              <a:solidFill>
                <a:schemeClr val="tx1"/>
              </a:solidFill>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65248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200" b="1" dirty="0" smtClean="0">
                <a:solidFill>
                  <a:schemeClr val="tx1"/>
                </a:solidFill>
                <a:latin typeface="Cambria" pitchFamily="18" charset="0"/>
              </a:rPr>
              <a:t>Examples of endothermic animals </a:t>
            </a:r>
          </a:p>
          <a:p>
            <a:pPr marL="457200" indent="-457200" algn="just">
              <a:buAutoNum type="arabicPeriod"/>
            </a:pPr>
            <a:r>
              <a:rPr lang="en-US" sz="2200" b="1" dirty="0" smtClean="0">
                <a:solidFill>
                  <a:schemeClr val="tx1"/>
                </a:solidFill>
                <a:latin typeface="Cambria" pitchFamily="18" charset="0"/>
              </a:rPr>
              <a:t>Some Insects</a:t>
            </a:r>
          </a:p>
          <a:p>
            <a:pPr marL="457200" indent="-457200" algn="just">
              <a:buAutoNum type="arabicPeriod"/>
            </a:pPr>
            <a:r>
              <a:rPr lang="en-US" sz="2200" b="1" dirty="0" smtClean="0">
                <a:solidFill>
                  <a:schemeClr val="tx1"/>
                </a:solidFill>
                <a:latin typeface="Cambria" pitchFamily="18" charset="0"/>
              </a:rPr>
              <a:t>Lower Vertebrates </a:t>
            </a:r>
          </a:p>
          <a:p>
            <a:pPr marL="457200" indent="-457200" algn="just">
              <a:buAutoNum type="arabicPeriod"/>
            </a:pPr>
            <a:r>
              <a:rPr lang="en-US" sz="2200" b="1" dirty="0" smtClean="0">
                <a:solidFill>
                  <a:schemeClr val="tx1"/>
                </a:solidFill>
                <a:latin typeface="Cambria" pitchFamily="18" charset="0"/>
              </a:rPr>
              <a:t>Birds </a:t>
            </a:r>
          </a:p>
          <a:p>
            <a:pPr marL="457200" indent="-457200" algn="just">
              <a:buAutoNum type="arabicPeriod"/>
            </a:pPr>
            <a:r>
              <a:rPr lang="en-US" sz="2200" b="1" dirty="0" smtClean="0">
                <a:solidFill>
                  <a:schemeClr val="tx1"/>
                </a:solidFill>
                <a:latin typeface="Cambria" pitchFamily="18" charset="0"/>
              </a:rPr>
              <a:t>Mammals</a:t>
            </a:r>
          </a:p>
          <a:p>
            <a:pPr marL="457200" indent="-457200" algn="just"/>
            <a:endParaRPr lang="en-US" sz="2200" b="1" dirty="0" smtClean="0">
              <a:solidFill>
                <a:schemeClr val="tx1"/>
              </a:solidFill>
              <a:latin typeface="Cambria" pitchFamily="18" charset="0"/>
            </a:endParaRPr>
          </a:p>
          <a:p>
            <a:pPr marL="457200" indent="-457200" algn="just"/>
            <a:r>
              <a:rPr lang="en-US" sz="2200" b="1" dirty="0" err="1" smtClean="0">
                <a:solidFill>
                  <a:schemeClr val="tx1"/>
                </a:solidFill>
                <a:latin typeface="Cambria" pitchFamily="18" charset="0"/>
              </a:rPr>
              <a:t>Endotherms</a:t>
            </a:r>
            <a:r>
              <a:rPr lang="en-US" sz="2200" b="1" dirty="0" smtClean="0">
                <a:solidFill>
                  <a:schemeClr val="tx1"/>
                </a:solidFill>
                <a:latin typeface="Cambria" pitchFamily="18" charset="0"/>
              </a:rPr>
              <a:t>  have following salient features </a:t>
            </a:r>
          </a:p>
          <a:p>
            <a:pPr marL="457200" indent="-457200" algn="just">
              <a:buAutoNum type="arabicPeriod"/>
            </a:pPr>
            <a:r>
              <a:rPr lang="en-US" sz="2200" b="1" dirty="0" smtClean="0">
                <a:solidFill>
                  <a:schemeClr val="tx1"/>
                </a:solidFill>
                <a:latin typeface="Cambria" pitchFamily="18" charset="0"/>
              </a:rPr>
              <a:t>Regulation of body temperature by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a:t>
            </a:r>
          </a:p>
          <a:p>
            <a:pPr marL="457200" indent="-457200" algn="just">
              <a:buAutoNum type="arabicPeriod"/>
            </a:pPr>
            <a:r>
              <a:rPr lang="en-US" sz="2200" b="1" dirty="0" smtClean="0">
                <a:solidFill>
                  <a:schemeClr val="tx1"/>
                </a:solidFill>
                <a:latin typeface="Cambria" pitchFamily="18" charset="0"/>
              </a:rPr>
              <a:t>Maintain body temperature well above the ambient temperature in cold climate.</a:t>
            </a:r>
          </a:p>
          <a:p>
            <a:pPr marL="457200" indent="-457200" algn="just">
              <a:buAutoNum type="arabicPeriod"/>
            </a:pPr>
            <a:r>
              <a:rPr lang="en-US" sz="2200" b="1" dirty="0" smtClean="0">
                <a:solidFill>
                  <a:schemeClr val="tx1"/>
                </a:solidFill>
                <a:latin typeface="Cambria" pitchFamily="18" charset="0"/>
              </a:rPr>
              <a:t>High rate of metabolic heat production.</a:t>
            </a:r>
          </a:p>
          <a:p>
            <a:pPr marL="457200" indent="-457200" algn="just">
              <a:buAutoNum type="arabicPeriod"/>
            </a:pPr>
            <a:r>
              <a:rPr lang="en-US" sz="2200" b="1" dirty="0" smtClean="0">
                <a:solidFill>
                  <a:schemeClr val="tx1"/>
                </a:solidFill>
                <a:latin typeface="Cambria" pitchFamily="18" charset="0"/>
              </a:rPr>
              <a:t>Biochemical reactions are major source of heat. </a:t>
            </a:r>
          </a:p>
          <a:p>
            <a:pPr marL="457200" indent="-457200" algn="just">
              <a:buAutoNum type="arabicPeriod"/>
            </a:pPr>
            <a:r>
              <a:rPr lang="en-US" sz="2200" b="1" dirty="0" smtClean="0">
                <a:solidFill>
                  <a:schemeClr val="tx1"/>
                </a:solidFill>
                <a:latin typeface="Cambria" pitchFamily="18" charset="0"/>
              </a:rPr>
              <a:t>Energy is released by breakdown of carbohydrates and fats.</a:t>
            </a:r>
          </a:p>
          <a:p>
            <a:pPr marL="457200" indent="-457200" algn="just">
              <a:buAutoNum type="arabicPeriod"/>
            </a:pPr>
            <a:endParaRPr lang="en-US" sz="2200" b="1" dirty="0" smtClean="0">
              <a:solidFill>
                <a:schemeClr val="tx1"/>
              </a:solidFill>
              <a:latin typeface="Cambria" pitchFamily="18" charset="0"/>
            </a:endParaRPr>
          </a:p>
          <a:p>
            <a:pPr marL="457200" indent="-457200" algn="just"/>
            <a:r>
              <a:rPr lang="en-US" sz="2200" b="1" dirty="0" smtClean="0">
                <a:solidFill>
                  <a:schemeClr val="tx1"/>
                </a:solidFill>
                <a:latin typeface="Cambria" pitchFamily="18" charset="0"/>
              </a:rPr>
              <a:t>Advantages of </a:t>
            </a:r>
            <a:r>
              <a:rPr lang="en-US" sz="2200" b="1" dirty="0" err="1" smtClean="0">
                <a:solidFill>
                  <a:schemeClr val="tx1"/>
                </a:solidFill>
                <a:latin typeface="Cambria" pitchFamily="18" charset="0"/>
              </a:rPr>
              <a:t>Endothermy</a:t>
            </a:r>
            <a:r>
              <a:rPr lang="en-US" sz="2200" b="1" dirty="0" smtClean="0">
                <a:solidFill>
                  <a:schemeClr val="tx1"/>
                </a:solidFill>
                <a:latin typeface="Cambria" pitchFamily="18" charset="0"/>
              </a:rPr>
              <a:t> </a:t>
            </a:r>
          </a:p>
          <a:p>
            <a:pPr marL="457200" indent="-457200" algn="just">
              <a:buAutoNum type="arabicPeriod"/>
            </a:pPr>
            <a:r>
              <a:rPr lang="en-US" sz="2200" b="1" dirty="0" smtClean="0">
                <a:solidFill>
                  <a:schemeClr val="tx1"/>
                </a:solidFill>
                <a:latin typeface="Cambria" pitchFamily="18" charset="0"/>
              </a:rPr>
              <a:t>Increased rate of enzymatic activity </a:t>
            </a:r>
          </a:p>
          <a:p>
            <a:pPr marL="457200" indent="-457200" algn="just">
              <a:buAutoNum type="arabicPeriod"/>
            </a:pPr>
            <a:r>
              <a:rPr lang="en-US" sz="2200" b="1" dirty="0" smtClean="0">
                <a:solidFill>
                  <a:schemeClr val="tx1"/>
                </a:solidFill>
                <a:latin typeface="Cambria" pitchFamily="18" charset="0"/>
              </a:rPr>
              <a:t>A constant body temperature </a:t>
            </a:r>
          </a:p>
          <a:p>
            <a:pPr marL="457200" indent="-457200" algn="just">
              <a:buAutoNum type="arabicPeriod"/>
            </a:pPr>
            <a:r>
              <a:rPr lang="en-US" sz="2200" b="1" dirty="0" smtClean="0">
                <a:solidFill>
                  <a:schemeClr val="tx1"/>
                </a:solidFill>
                <a:latin typeface="Cambria" pitchFamily="18" charset="0"/>
              </a:rPr>
              <a:t>Activities are largely independent of the environmental temperature.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0"/>
            <a:ext cx="8686800" cy="65248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200" b="1" dirty="0" smtClean="0">
                <a:solidFill>
                  <a:srgbClr val="FF0000"/>
                </a:solidFill>
                <a:latin typeface="Cambria" pitchFamily="18" charset="0"/>
              </a:rPr>
              <a:t>Disadvantages of </a:t>
            </a:r>
            <a:r>
              <a:rPr lang="en-US" sz="2200" b="1" dirty="0" err="1" smtClean="0">
                <a:solidFill>
                  <a:srgbClr val="FF0000"/>
                </a:solidFill>
                <a:latin typeface="Cambria" pitchFamily="18" charset="0"/>
              </a:rPr>
              <a:t>endothermy</a:t>
            </a:r>
            <a:r>
              <a:rPr lang="en-US" sz="2200" b="1" dirty="0" smtClean="0">
                <a:solidFill>
                  <a:srgbClr val="FF0000"/>
                </a:solidFill>
                <a:latin typeface="Cambria" pitchFamily="18" charset="0"/>
              </a:rPr>
              <a:t> </a:t>
            </a:r>
          </a:p>
          <a:p>
            <a:pPr algn="just"/>
            <a:r>
              <a:rPr lang="en-US" sz="2200" b="1" dirty="0" smtClean="0">
                <a:solidFill>
                  <a:schemeClr val="tx1"/>
                </a:solidFill>
                <a:latin typeface="Cambria" pitchFamily="18" charset="0"/>
              </a:rPr>
              <a:t>Energy cost of </a:t>
            </a:r>
            <a:r>
              <a:rPr lang="en-US" sz="2200" b="1" dirty="0" err="1" smtClean="0">
                <a:solidFill>
                  <a:schemeClr val="tx1"/>
                </a:solidFill>
                <a:latin typeface="Cambria" pitchFamily="18" charset="0"/>
              </a:rPr>
              <a:t>thermregualtion</a:t>
            </a:r>
            <a:r>
              <a:rPr lang="en-US" sz="2200" b="1" dirty="0" smtClean="0">
                <a:solidFill>
                  <a:schemeClr val="tx1"/>
                </a:solidFill>
                <a:latin typeface="Cambria" pitchFamily="18" charset="0"/>
              </a:rPr>
              <a:t> is very high. </a:t>
            </a:r>
          </a:p>
          <a:p>
            <a:pPr algn="just"/>
            <a:r>
              <a:rPr lang="en-US" sz="2200" b="1" dirty="0" smtClean="0">
                <a:solidFill>
                  <a:schemeClr val="tx1"/>
                </a:solidFill>
                <a:latin typeface="Cambria" pitchFamily="18" charset="0"/>
              </a:rPr>
              <a:t>Example : Humans maintain their body temperature even when they are inactive.  </a:t>
            </a:r>
          </a:p>
          <a:p>
            <a:pPr algn="just"/>
            <a:endParaRPr lang="en-US" sz="2200" b="1" dirty="0" smtClean="0">
              <a:solidFill>
                <a:schemeClr val="tx1"/>
              </a:solidFill>
              <a:latin typeface="Cambria" pitchFamily="18" charset="0"/>
            </a:endParaRPr>
          </a:p>
          <a:p>
            <a:pPr algn="ctr"/>
            <a:r>
              <a:rPr lang="en-US" sz="2200" b="1" dirty="0" err="1" smtClean="0">
                <a:solidFill>
                  <a:schemeClr val="tx1"/>
                </a:solidFill>
                <a:latin typeface="Cambria" pitchFamily="18" charset="0"/>
              </a:rPr>
              <a:t>Ectothermy</a:t>
            </a:r>
            <a:r>
              <a:rPr lang="en-US" sz="2200" b="1" dirty="0" smtClean="0">
                <a:solidFill>
                  <a:schemeClr val="tx1"/>
                </a:solidFill>
                <a:latin typeface="Cambria" pitchFamily="18" charset="0"/>
              </a:rPr>
              <a:t> </a:t>
            </a:r>
          </a:p>
          <a:p>
            <a:pPr algn="just"/>
            <a:r>
              <a:rPr lang="en-US" sz="2200" b="1" dirty="0" smtClean="0">
                <a:solidFill>
                  <a:schemeClr val="tx1"/>
                </a:solidFill>
                <a:latin typeface="Cambria" pitchFamily="18" charset="0"/>
              </a:rPr>
              <a:t>In many animals, the body temperature changes according to the fluctuations of environmental temperature. </a:t>
            </a:r>
          </a:p>
          <a:p>
            <a:pPr algn="just"/>
            <a:endParaRPr lang="en-US" sz="2200" b="1" i="1" u="sng" dirty="0" smtClean="0">
              <a:solidFill>
                <a:srgbClr val="FF0000"/>
              </a:solidFill>
              <a:latin typeface="Cambria" pitchFamily="18" charset="0"/>
            </a:endParaRPr>
          </a:p>
          <a:p>
            <a:pPr algn="just"/>
            <a:r>
              <a:rPr lang="en-US" sz="2200" b="1" i="1" u="sng" dirty="0" smtClean="0">
                <a:solidFill>
                  <a:srgbClr val="FF0000"/>
                </a:solidFill>
                <a:latin typeface="Cambria" pitchFamily="18" charset="0"/>
              </a:rPr>
              <a:t>They can not regulate their body temperature by metabolism. But they gain heat from the environment . </a:t>
            </a:r>
          </a:p>
          <a:p>
            <a:pPr algn="just"/>
            <a:endParaRPr lang="en-US" sz="2200" b="1" i="1" u="sng" dirty="0" smtClean="0">
              <a:solidFill>
                <a:srgbClr val="FF0000"/>
              </a:solidFill>
              <a:latin typeface="Cambria" pitchFamily="18" charset="0"/>
            </a:endParaRPr>
          </a:p>
          <a:p>
            <a:pPr algn="just"/>
            <a:r>
              <a:rPr lang="en-US" sz="2200" b="1" dirty="0" smtClean="0">
                <a:solidFill>
                  <a:schemeClr val="tx1"/>
                </a:solidFill>
                <a:latin typeface="Cambria" pitchFamily="18" charset="0"/>
              </a:rPr>
              <a:t>For example: invertebrates, fish and reptiles show some behavioral mechanisms. Such animals are termed as </a:t>
            </a:r>
            <a:r>
              <a:rPr lang="en-US" sz="2200" b="1" dirty="0" err="1" smtClean="0">
                <a:solidFill>
                  <a:srgbClr val="FF0000"/>
                </a:solidFill>
                <a:latin typeface="Cambria" pitchFamily="18" charset="0"/>
              </a:rPr>
              <a:t>poikilothermic</a:t>
            </a:r>
            <a:r>
              <a:rPr lang="en-US" sz="2200" b="1" dirty="0" smtClean="0">
                <a:solidFill>
                  <a:srgbClr val="FF0000"/>
                </a:solidFill>
                <a:latin typeface="Cambria" pitchFamily="18" charset="0"/>
              </a:rPr>
              <a:t> </a:t>
            </a:r>
            <a:r>
              <a:rPr lang="en-US" sz="2200" b="1" dirty="0" smtClean="0">
                <a:solidFill>
                  <a:schemeClr val="tx1"/>
                </a:solidFill>
                <a:latin typeface="Cambria" pitchFamily="18" charset="0"/>
              </a:rPr>
              <a:t> since they have variable body temperatures </a:t>
            </a:r>
          </a:p>
          <a:p>
            <a:pPr algn="just"/>
            <a:r>
              <a:rPr lang="en-US" sz="2200" b="1" dirty="0" smtClean="0">
                <a:solidFill>
                  <a:srgbClr val="FF0000"/>
                </a:solidFill>
                <a:latin typeface="Cambria" pitchFamily="18" charset="0"/>
              </a:rPr>
              <a:t>(</a:t>
            </a:r>
            <a:r>
              <a:rPr lang="en-US" sz="2200" b="1" dirty="0" err="1" smtClean="0">
                <a:solidFill>
                  <a:srgbClr val="FF0000"/>
                </a:solidFill>
                <a:latin typeface="Cambria" pitchFamily="18" charset="0"/>
              </a:rPr>
              <a:t>Poikilo</a:t>
            </a:r>
            <a:r>
              <a:rPr lang="en-US" sz="2200" b="1" dirty="0" smtClean="0">
                <a:solidFill>
                  <a:srgbClr val="FF0000"/>
                </a:solidFill>
                <a:latin typeface="Cambria" pitchFamily="18" charset="0"/>
              </a:rPr>
              <a:t> – Variable ; </a:t>
            </a:r>
            <a:r>
              <a:rPr lang="en-US" sz="2200" b="1" dirty="0" err="1" smtClean="0">
                <a:solidFill>
                  <a:srgbClr val="FF0000"/>
                </a:solidFill>
                <a:latin typeface="Cambria" pitchFamily="18" charset="0"/>
              </a:rPr>
              <a:t>therme</a:t>
            </a:r>
            <a:r>
              <a:rPr lang="en-US" sz="2200" b="1" dirty="0" smtClean="0">
                <a:solidFill>
                  <a:srgbClr val="FF0000"/>
                </a:solidFill>
                <a:latin typeface="Cambria" pitchFamily="18" charset="0"/>
              </a:rPr>
              <a:t>- heat).</a:t>
            </a:r>
          </a:p>
          <a:p>
            <a:pPr algn="just"/>
            <a:endParaRPr lang="en-US" sz="2200" b="1" dirty="0" smtClean="0">
              <a:solidFill>
                <a:schemeClr val="tx1"/>
              </a:solidFill>
              <a:latin typeface="Cambria" pitchFamily="18" charset="0"/>
            </a:endParaRPr>
          </a:p>
          <a:p>
            <a:pPr algn="just"/>
            <a:r>
              <a:rPr lang="en-US" sz="2200" b="1" dirty="0" smtClean="0">
                <a:solidFill>
                  <a:schemeClr val="tx1"/>
                </a:solidFill>
                <a:latin typeface="Cambria" pitchFamily="18" charset="0"/>
              </a:rPr>
              <a:t>They are dependent on the environment , energy source, t regulate the body temperature.  Hence they are called</a:t>
            </a:r>
            <a:r>
              <a:rPr lang="en-US" sz="2200" b="1" dirty="0" smtClean="0">
                <a:solidFill>
                  <a:srgbClr val="FF0000"/>
                </a:solidFill>
                <a:latin typeface="Cambria" pitchFamily="18" charset="0"/>
              </a:rPr>
              <a:t> </a:t>
            </a:r>
            <a:r>
              <a:rPr lang="en-US" sz="2200" b="1" dirty="0" err="1" smtClean="0">
                <a:solidFill>
                  <a:srgbClr val="FF0000"/>
                </a:solidFill>
                <a:latin typeface="Cambria" pitchFamily="18" charset="0"/>
              </a:rPr>
              <a:t>ectothermic</a:t>
            </a:r>
            <a:r>
              <a:rPr lang="en-US" sz="2200" b="1" dirty="0" smtClean="0">
                <a:solidFill>
                  <a:srgbClr val="FF0000"/>
                </a:solidFill>
                <a:latin typeface="Cambria" pitchFamily="18" charset="0"/>
              </a:rPr>
              <a:t> animals.</a:t>
            </a:r>
            <a:endParaRPr lang="en-US" sz="2200" b="1" dirty="0" smtClean="0">
              <a:solidFill>
                <a:schemeClr val="tx1"/>
              </a:solidFill>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78713"/>
            <a:ext cx="8686800" cy="65248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200" b="1" dirty="0" smtClean="0">
                <a:solidFill>
                  <a:srgbClr val="FF0000"/>
                </a:solidFill>
                <a:latin typeface="Cambria" pitchFamily="18" charset="0"/>
              </a:rPr>
              <a:t>The </a:t>
            </a:r>
            <a:r>
              <a:rPr lang="en-US" sz="2200" b="1" dirty="0" err="1" smtClean="0">
                <a:solidFill>
                  <a:srgbClr val="FF0000"/>
                </a:solidFill>
                <a:latin typeface="Cambria" pitchFamily="18" charset="0"/>
              </a:rPr>
              <a:t>ectothermic</a:t>
            </a:r>
            <a:r>
              <a:rPr lang="en-US" sz="2200" b="1" dirty="0" smtClean="0">
                <a:solidFill>
                  <a:srgbClr val="FF0000"/>
                </a:solidFill>
                <a:latin typeface="Cambria" pitchFamily="18" charset="0"/>
              </a:rPr>
              <a:t> animals have following salient features </a:t>
            </a:r>
          </a:p>
          <a:p>
            <a:pPr marL="457200" indent="-457200" algn="just">
              <a:buAutoNum type="arabicPeriod"/>
            </a:pPr>
            <a:r>
              <a:rPr lang="en-US" sz="2200" b="1" dirty="0" smtClean="0">
                <a:solidFill>
                  <a:schemeClr val="tx1"/>
                </a:solidFill>
                <a:latin typeface="Cambria" pitchFamily="18" charset="0"/>
              </a:rPr>
              <a:t>Passively adjust their body temperature with the ambient temperature. </a:t>
            </a:r>
          </a:p>
          <a:p>
            <a:pPr marL="457200" indent="-457200" algn="just">
              <a:buAutoNum type="arabicPeriod"/>
            </a:pPr>
            <a:r>
              <a:rPr lang="en-US" sz="2200" b="1" dirty="0" smtClean="0">
                <a:solidFill>
                  <a:schemeClr val="tx1"/>
                </a:solidFill>
                <a:latin typeface="Cambria" pitchFamily="18" charset="0"/>
              </a:rPr>
              <a:t>They don’t have physiological mechanisms for heat production.</a:t>
            </a:r>
          </a:p>
          <a:p>
            <a:pPr marL="457200" indent="-457200" algn="just">
              <a:buAutoNum type="arabicPeriod"/>
            </a:pPr>
            <a:r>
              <a:rPr lang="en-US" sz="2200" b="1" dirty="0" smtClean="0">
                <a:solidFill>
                  <a:schemeClr val="tx1"/>
                </a:solidFill>
                <a:latin typeface="Cambria" pitchFamily="18" charset="0"/>
              </a:rPr>
              <a:t> They have high thermal conductance and poorly insulated.  Hence heat derived from the metabolic  process is quickly lost to the surroundings. </a:t>
            </a:r>
          </a:p>
          <a:p>
            <a:pPr marL="457200" indent="-457200" algn="just">
              <a:buAutoNum type="arabicPeriod"/>
            </a:pPr>
            <a:r>
              <a:rPr lang="en-US" sz="2200" b="1" dirty="0" smtClean="0">
                <a:solidFill>
                  <a:schemeClr val="tx1"/>
                </a:solidFill>
                <a:latin typeface="Cambria" pitchFamily="18" charset="0"/>
              </a:rPr>
              <a:t>High conductance allows them </a:t>
            </a:r>
            <a:r>
              <a:rPr lang="en-US" sz="2200" b="1" dirty="0" err="1" smtClean="0">
                <a:solidFill>
                  <a:schemeClr val="tx1"/>
                </a:solidFill>
                <a:latin typeface="Cambria" pitchFamily="18" charset="0"/>
              </a:rPr>
              <a:t>ot</a:t>
            </a:r>
            <a:r>
              <a:rPr lang="en-US" sz="2200" b="1" dirty="0" smtClean="0">
                <a:solidFill>
                  <a:schemeClr val="tx1"/>
                </a:solidFill>
                <a:latin typeface="Cambria" pitchFamily="18" charset="0"/>
              </a:rPr>
              <a:t> absorb heat from the surrounding environment. </a:t>
            </a:r>
          </a:p>
          <a:p>
            <a:pPr marL="457200" indent="-457200" algn="just">
              <a:buAutoNum type="arabicPeriod"/>
            </a:pPr>
            <a:r>
              <a:rPr lang="en-US" sz="2200" b="1" dirty="0" smtClean="0">
                <a:solidFill>
                  <a:schemeClr val="tx1"/>
                </a:solidFill>
                <a:latin typeface="Cambria" pitchFamily="18" charset="0"/>
              </a:rPr>
              <a:t>They regulate their body temperature by certain behavioral mechanisms.   </a:t>
            </a:r>
            <a:endParaRPr lang="en-US" sz="2200" b="1" dirty="0" smtClean="0">
              <a:solidFill>
                <a:srgbClr val="FF0000"/>
              </a:solidFill>
              <a:latin typeface="Cambria" pitchFamily="18" charset="0"/>
            </a:endParaRPr>
          </a:p>
          <a:p>
            <a:pPr marL="457200" indent="-457200" algn="just"/>
            <a:r>
              <a:rPr lang="en-US" sz="2200" b="1" dirty="0" smtClean="0">
                <a:solidFill>
                  <a:srgbClr val="FF0000"/>
                </a:solidFill>
                <a:latin typeface="Cambria" pitchFamily="18" charset="0"/>
              </a:rPr>
              <a:t>Advantages of </a:t>
            </a:r>
            <a:r>
              <a:rPr lang="en-US" sz="2200" b="1" dirty="0" err="1" smtClean="0">
                <a:solidFill>
                  <a:srgbClr val="FF0000"/>
                </a:solidFill>
                <a:latin typeface="Cambria" pitchFamily="18" charset="0"/>
              </a:rPr>
              <a:t>Ectothermy</a:t>
            </a:r>
            <a:endParaRPr lang="en-US" sz="2200" b="1" dirty="0" smtClean="0">
              <a:solidFill>
                <a:srgbClr val="FF0000"/>
              </a:solidFill>
              <a:latin typeface="Cambria" pitchFamily="18" charset="0"/>
            </a:endParaRPr>
          </a:p>
          <a:p>
            <a:pPr marL="457200" indent="-457200" algn="just">
              <a:buAutoNum type="arabicPeriod"/>
            </a:pPr>
            <a:r>
              <a:rPr lang="en-US" sz="2200" b="1" dirty="0" smtClean="0">
                <a:solidFill>
                  <a:schemeClr val="tx1"/>
                </a:solidFill>
                <a:latin typeface="Cambria" pitchFamily="18" charset="0"/>
              </a:rPr>
              <a:t>They have low rates of metabolic heat production. </a:t>
            </a:r>
          </a:p>
          <a:p>
            <a:pPr marL="457200" indent="-457200" algn="just">
              <a:buAutoNum type="arabicPeriod"/>
            </a:pPr>
            <a:r>
              <a:rPr lang="en-US" sz="2200" b="1" dirty="0" smtClean="0">
                <a:solidFill>
                  <a:schemeClr val="tx1"/>
                </a:solidFill>
                <a:latin typeface="Cambria" pitchFamily="18" charset="0"/>
              </a:rPr>
              <a:t>More of heat for thermo-regulation comes from sun; therefore the energy expenditure is very low. </a:t>
            </a:r>
          </a:p>
          <a:p>
            <a:pPr marL="457200" indent="-457200" algn="just">
              <a:buAutoNum type="arabicPeriod"/>
            </a:pPr>
            <a:r>
              <a:rPr lang="en-US" sz="2200" b="1" dirty="0" smtClean="0">
                <a:solidFill>
                  <a:schemeClr val="tx1"/>
                </a:solidFill>
                <a:latin typeface="Cambria" pitchFamily="18" charset="0"/>
              </a:rPr>
              <a:t> Most energy in their food can be utilized for growth and reproduction. </a:t>
            </a:r>
          </a:p>
          <a:p>
            <a:pPr marL="457200" indent="-457200" algn="just">
              <a:buAutoNum type="arabicPeriod"/>
            </a:pPr>
            <a:endParaRPr lang="en-US" sz="2200" b="1" dirty="0" smtClean="0">
              <a:solidFill>
                <a:schemeClr val="tx1"/>
              </a:solidFill>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78713"/>
            <a:ext cx="8610600" cy="61247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200" b="1" dirty="0" smtClean="0">
                <a:solidFill>
                  <a:schemeClr val="tx1"/>
                </a:solidFill>
                <a:latin typeface="Cambria" pitchFamily="18" charset="0"/>
              </a:rPr>
              <a:t>Disadvantages of </a:t>
            </a:r>
            <a:r>
              <a:rPr lang="en-US" sz="2200" b="1" dirty="0" err="1" smtClean="0">
                <a:solidFill>
                  <a:schemeClr val="tx1"/>
                </a:solidFill>
                <a:latin typeface="Cambria" pitchFamily="18" charset="0"/>
              </a:rPr>
              <a:t>Ectothermy</a:t>
            </a:r>
            <a:r>
              <a:rPr lang="en-US" sz="2200" b="1" dirty="0" smtClean="0">
                <a:solidFill>
                  <a:schemeClr val="tx1"/>
                </a:solidFill>
                <a:latin typeface="Cambria" pitchFamily="18" charset="0"/>
              </a:rPr>
              <a:t> </a:t>
            </a:r>
          </a:p>
          <a:p>
            <a:pPr marL="457200" indent="-457200" algn="just">
              <a:buFont typeface="Wingdings" pitchFamily="2" charset="2"/>
              <a:buChar char="§"/>
            </a:pPr>
            <a:r>
              <a:rPr lang="en-US" sz="2200" b="1" dirty="0" err="1" smtClean="0">
                <a:solidFill>
                  <a:srgbClr val="FF0000"/>
                </a:solidFill>
                <a:latin typeface="Cambria" pitchFamily="18" charset="0"/>
              </a:rPr>
              <a:t>Ectotherms</a:t>
            </a:r>
            <a:r>
              <a:rPr lang="en-US" sz="2200" b="1" dirty="0" smtClean="0">
                <a:solidFill>
                  <a:srgbClr val="FF0000"/>
                </a:solidFill>
                <a:latin typeface="Cambria" pitchFamily="18" charset="0"/>
              </a:rPr>
              <a:t> are thermo-confirmers</a:t>
            </a:r>
            <a:r>
              <a:rPr lang="en-US" sz="2200" b="1" dirty="0" smtClean="0">
                <a:solidFill>
                  <a:schemeClr val="tx1"/>
                </a:solidFill>
                <a:latin typeface="Cambria" pitchFamily="18" charset="0"/>
              </a:rPr>
              <a:t>.</a:t>
            </a:r>
          </a:p>
          <a:p>
            <a:pPr marL="457200" indent="-457200" algn="just">
              <a:buFont typeface="Wingdings" pitchFamily="2" charset="2"/>
              <a:buChar char="§"/>
            </a:pPr>
            <a:r>
              <a:rPr lang="en-US" sz="2200" b="1" dirty="0" smtClean="0">
                <a:solidFill>
                  <a:schemeClr val="tx1"/>
                </a:solidFill>
                <a:latin typeface="Cambria" pitchFamily="18" charset="0"/>
              </a:rPr>
              <a:t>They can live only in habitats with favourable temperature and their activity is limited by daily and seasonal temperature conditions.   </a:t>
            </a:r>
          </a:p>
          <a:p>
            <a:pPr marL="457200" indent="-457200" algn="just"/>
            <a:endParaRPr lang="en-US" sz="2200" b="1" dirty="0" smtClean="0">
              <a:solidFill>
                <a:schemeClr val="tx1"/>
              </a:solidFill>
              <a:latin typeface="Cambria" pitchFamily="18" charset="0"/>
            </a:endParaRPr>
          </a:p>
          <a:p>
            <a:pPr marL="457200" indent="-457200" algn="just"/>
            <a:r>
              <a:rPr lang="en-US" sz="2200" b="1" dirty="0" smtClean="0">
                <a:solidFill>
                  <a:schemeClr val="tx1"/>
                </a:solidFill>
                <a:latin typeface="Cambria" pitchFamily="18" charset="0"/>
              </a:rPr>
              <a:t>2.2.2. Temperature Balance </a:t>
            </a:r>
          </a:p>
          <a:p>
            <a:pPr marL="457200" indent="-457200" algn="just"/>
            <a:endParaRPr lang="en-US" sz="2200" b="1" dirty="0" smtClean="0">
              <a:solidFill>
                <a:schemeClr val="tx1"/>
              </a:solidFill>
              <a:latin typeface="Cambria" pitchFamily="18" charset="0"/>
            </a:endParaRPr>
          </a:p>
          <a:p>
            <a:pPr marL="457200" indent="-457200" algn="just">
              <a:buAutoNum type="arabicPeriod"/>
            </a:pPr>
            <a:r>
              <a:rPr lang="en-US" sz="2200" b="1" dirty="0" smtClean="0">
                <a:solidFill>
                  <a:srgbClr val="FF0000"/>
                </a:solidFill>
                <a:latin typeface="Cambria" pitchFamily="18" charset="0"/>
              </a:rPr>
              <a:t>It is connected with heat production, conservation, distribution, and heat loss from the body.</a:t>
            </a:r>
          </a:p>
          <a:p>
            <a:pPr marL="457200" indent="-457200" algn="just">
              <a:buAutoNum type="arabicPeriod"/>
            </a:pPr>
            <a:r>
              <a:rPr lang="en-US" sz="2200" b="1" dirty="0" smtClean="0">
                <a:solidFill>
                  <a:schemeClr val="tx1"/>
                </a:solidFill>
                <a:latin typeface="Cambria" pitchFamily="18" charset="0"/>
              </a:rPr>
              <a:t> Animals have adapted and developed certain mechanisms to maintain the optimum temperature. It is essential for comfortable life and maximum physiological activities.</a:t>
            </a:r>
          </a:p>
          <a:p>
            <a:pPr marL="457200" indent="-457200" algn="just">
              <a:buAutoNum type="arabicPeriod"/>
            </a:pPr>
            <a:r>
              <a:rPr lang="en-US" sz="2200" b="1" dirty="0" smtClean="0">
                <a:solidFill>
                  <a:schemeClr val="tx1"/>
                </a:solidFill>
                <a:latin typeface="Cambria" pitchFamily="18" charset="0"/>
              </a:rPr>
              <a:t>The thermal balance in animals occur as per the following equation </a:t>
            </a:r>
          </a:p>
          <a:p>
            <a:pPr marL="457200" indent="-457200" algn="just"/>
            <a:endParaRPr lang="en-US" sz="2200" b="1" dirty="0" smtClean="0">
              <a:solidFill>
                <a:schemeClr val="tx1"/>
              </a:solidFill>
              <a:latin typeface="Cambria" pitchFamily="18" charset="0"/>
            </a:endParaRPr>
          </a:p>
          <a:p>
            <a:pPr marL="457200" indent="-457200" algn="just"/>
            <a:r>
              <a:rPr lang="en-US" b="1" dirty="0" smtClean="0">
                <a:solidFill>
                  <a:srgbClr val="FF0000"/>
                </a:solidFill>
                <a:latin typeface="Cambria" pitchFamily="18" charset="0"/>
              </a:rPr>
              <a:t>Thermal Balance= Total amount of heat production – Total amount of heat loss 							from the body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6633"/>
            <a:ext cx="8610600" cy="567847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lgn="ctr">
              <a:lnSpc>
                <a:spcPct val="150000"/>
              </a:lnSpc>
            </a:pPr>
            <a:r>
              <a:rPr lang="en-US" sz="2200" b="1" u="sng" dirty="0" smtClean="0">
                <a:solidFill>
                  <a:schemeClr val="tx1"/>
                </a:solidFill>
                <a:latin typeface="Cambria" pitchFamily="18" charset="0"/>
              </a:rPr>
              <a:t>Temperature Balance </a:t>
            </a:r>
          </a:p>
          <a:p>
            <a:pPr marL="457200" indent="-457200">
              <a:lnSpc>
                <a:spcPct val="150000"/>
              </a:lnSpc>
            </a:pPr>
            <a:endParaRPr lang="en-US" sz="2200" b="1" dirty="0" smtClean="0">
              <a:solidFill>
                <a:schemeClr val="tx1"/>
              </a:solidFill>
              <a:latin typeface="Cambria" pitchFamily="18" charset="0"/>
            </a:endParaRPr>
          </a:p>
          <a:p>
            <a:pPr marL="457200" indent="-457200">
              <a:lnSpc>
                <a:spcPct val="150000"/>
              </a:lnSpc>
            </a:pPr>
            <a:r>
              <a:rPr lang="en-US" sz="2200" b="1" dirty="0" smtClean="0">
                <a:solidFill>
                  <a:schemeClr val="tx1"/>
                </a:solidFill>
                <a:latin typeface="Cambria" pitchFamily="18" charset="0"/>
              </a:rPr>
              <a:t>Example: Hypothalamus in Mammals </a:t>
            </a:r>
          </a:p>
          <a:p>
            <a:pPr marL="457200" indent="-457200">
              <a:lnSpc>
                <a:spcPct val="150000"/>
              </a:lnSpc>
              <a:buAutoNum type="arabicPeriod"/>
            </a:pPr>
            <a:r>
              <a:rPr lang="en-US" sz="2200" b="1" dirty="0" smtClean="0">
                <a:solidFill>
                  <a:schemeClr val="tx1"/>
                </a:solidFill>
                <a:latin typeface="Cambria" pitchFamily="18" charset="0"/>
              </a:rPr>
              <a:t>Hypothalamus acts as an internal </a:t>
            </a:r>
            <a:r>
              <a:rPr lang="en-US" sz="2200" b="1" u="sng" dirty="0" smtClean="0">
                <a:solidFill>
                  <a:srgbClr val="FF0000"/>
                </a:solidFill>
                <a:latin typeface="Cambria" pitchFamily="18" charset="0"/>
              </a:rPr>
              <a:t>thermostat or control centre.</a:t>
            </a:r>
          </a:p>
          <a:p>
            <a:pPr marL="457200" indent="-457200">
              <a:lnSpc>
                <a:spcPct val="150000"/>
              </a:lnSpc>
              <a:buAutoNum type="arabicPeriod"/>
            </a:pPr>
            <a:r>
              <a:rPr lang="en-US" sz="2200" b="1" dirty="0" smtClean="0">
                <a:solidFill>
                  <a:schemeClr val="tx1"/>
                </a:solidFill>
                <a:latin typeface="Cambria" pitchFamily="18" charset="0"/>
              </a:rPr>
              <a:t> If there is any change in the set point conditions activates  the control system  and normal temperature is restored. </a:t>
            </a:r>
          </a:p>
          <a:p>
            <a:pPr marL="457200" indent="-457200">
              <a:lnSpc>
                <a:spcPct val="150000"/>
              </a:lnSpc>
              <a:buAutoNum type="arabicPeriod"/>
            </a:pPr>
            <a:r>
              <a:rPr lang="en-US" sz="2200" b="1" dirty="0" smtClean="0">
                <a:solidFill>
                  <a:schemeClr val="tx1"/>
                </a:solidFill>
                <a:latin typeface="Cambria" pitchFamily="18" charset="0"/>
              </a:rPr>
              <a:t>Hypothalamus  has two distinct centers concerned with temperature balance namely, </a:t>
            </a:r>
          </a:p>
          <a:p>
            <a:pPr marL="457200" indent="-457200">
              <a:lnSpc>
                <a:spcPct val="150000"/>
              </a:lnSpc>
              <a:buAutoNum type="alphaUcPeriod"/>
            </a:pPr>
            <a:r>
              <a:rPr lang="en-US" sz="2200" b="1" dirty="0" smtClean="0">
                <a:solidFill>
                  <a:schemeClr val="tx1"/>
                </a:solidFill>
                <a:latin typeface="Cambria" pitchFamily="18" charset="0"/>
              </a:rPr>
              <a:t>Heat Loss Centre</a:t>
            </a:r>
          </a:p>
          <a:p>
            <a:pPr marL="457200" indent="-457200">
              <a:lnSpc>
                <a:spcPct val="150000"/>
              </a:lnSpc>
              <a:buAutoNum type="alphaUcPeriod"/>
            </a:pPr>
            <a:r>
              <a:rPr lang="en-US" sz="2200" b="1" dirty="0" smtClean="0">
                <a:solidFill>
                  <a:schemeClr val="tx1"/>
                </a:solidFill>
                <a:latin typeface="Cambria" pitchFamily="18" charset="0"/>
              </a:rPr>
              <a:t>Heat Gain Centre        </a:t>
            </a:r>
            <a:r>
              <a:rPr lang="en-US" sz="2200" b="1" dirty="0" smtClean="0">
                <a:solidFill>
                  <a:srgbClr val="FF0000"/>
                </a:solidFill>
                <a:latin typeface="Cambria" pitchFamily="18" charset="0"/>
              </a:rPr>
              <a:t>Both have antagonistic effect </a:t>
            </a:r>
            <a:r>
              <a:rPr lang="en-US" sz="2200" b="1" dirty="0" smtClean="0">
                <a:solidFill>
                  <a:schemeClr val="tx1"/>
                </a:solidFill>
                <a:latin typeface="Cambria" pitchFamily="18" charset="0"/>
              </a:rPr>
              <a:t> </a:t>
            </a:r>
          </a:p>
        </p:txBody>
      </p:sp>
      <p:sp>
        <p:nvSpPr>
          <p:cNvPr id="5" name="Right Brace 4"/>
          <p:cNvSpPr/>
          <p:nvPr/>
        </p:nvSpPr>
        <p:spPr>
          <a:xfrm>
            <a:off x="3124200" y="4876800"/>
            <a:ext cx="228600" cy="914400"/>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81000" y="304800"/>
          <a:ext cx="80772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81000" y="304800"/>
          <a:ext cx="80772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81000" y="304800"/>
          <a:ext cx="80772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6633"/>
            <a:ext cx="87630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lgn="ctr">
              <a:lnSpc>
                <a:spcPct val="150000"/>
              </a:lnSpc>
            </a:pPr>
            <a:r>
              <a:rPr lang="en-US" sz="2200" b="1" u="sng" dirty="0" smtClean="0">
                <a:solidFill>
                  <a:schemeClr val="tx1"/>
                </a:solidFill>
                <a:latin typeface="Cambria" pitchFamily="18" charset="0"/>
              </a:rPr>
              <a:t>Mechanism of heat production </a:t>
            </a:r>
          </a:p>
          <a:p>
            <a:pPr marL="457200" indent="-457200">
              <a:lnSpc>
                <a:spcPct val="150000"/>
              </a:lnSpc>
              <a:buAutoNum type="arabicPeriod"/>
            </a:pPr>
            <a:r>
              <a:rPr lang="en-US" sz="2200" b="1" dirty="0" err="1" smtClean="0">
                <a:solidFill>
                  <a:schemeClr val="tx1"/>
                </a:solidFill>
                <a:latin typeface="Cambria" pitchFamily="18" charset="0"/>
              </a:rPr>
              <a:t>Piloerection</a:t>
            </a:r>
            <a:r>
              <a:rPr lang="en-US" sz="2200" b="1" dirty="0" smtClean="0">
                <a:solidFill>
                  <a:schemeClr val="tx1"/>
                </a:solidFill>
                <a:latin typeface="Cambria" pitchFamily="18" charset="0"/>
              </a:rPr>
              <a:t> </a:t>
            </a:r>
          </a:p>
          <a:p>
            <a:pPr marL="457200" indent="-457200">
              <a:lnSpc>
                <a:spcPct val="150000"/>
              </a:lnSpc>
              <a:buAutoNum type="arabicPeriod"/>
            </a:pPr>
            <a:r>
              <a:rPr lang="en-US" sz="2200" b="1" dirty="0" smtClean="0">
                <a:solidFill>
                  <a:schemeClr val="tx1"/>
                </a:solidFill>
                <a:latin typeface="Cambria" pitchFamily="18" charset="0"/>
              </a:rPr>
              <a:t>Reduced blood flow to the skin </a:t>
            </a:r>
          </a:p>
          <a:p>
            <a:pPr marL="457200" indent="-457200">
              <a:lnSpc>
                <a:spcPct val="150000"/>
              </a:lnSpc>
              <a:buAutoNum type="arabicPeriod"/>
            </a:pPr>
            <a:r>
              <a:rPr lang="en-US" sz="2200" b="1" dirty="0" smtClean="0">
                <a:solidFill>
                  <a:schemeClr val="tx1"/>
                </a:solidFill>
                <a:latin typeface="Cambria" pitchFamily="18" charset="0"/>
              </a:rPr>
              <a:t>Sweat gland activity decreases or stops </a:t>
            </a:r>
          </a:p>
          <a:p>
            <a:pPr marL="457200" indent="-457200">
              <a:lnSpc>
                <a:spcPct val="150000"/>
              </a:lnSpc>
              <a:buAutoNum type="arabicPeriod"/>
            </a:pPr>
            <a:r>
              <a:rPr lang="en-US" sz="2200" b="1" dirty="0" smtClean="0">
                <a:solidFill>
                  <a:schemeClr val="tx1"/>
                </a:solidFill>
                <a:latin typeface="Cambria" pitchFamily="18" charset="0"/>
              </a:rPr>
              <a:t>Panting also ceases. </a:t>
            </a:r>
          </a:p>
          <a:p>
            <a:pPr marL="457200" indent="-457200">
              <a:lnSpc>
                <a:spcPct val="150000"/>
              </a:lnSpc>
              <a:buAutoNum type="arabicPeriod"/>
            </a:pPr>
            <a:r>
              <a:rPr lang="en-US" sz="2200" b="1" dirty="0" smtClean="0">
                <a:solidFill>
                  <a:schemeClr val="tx1"/>
                </a:solidFill>
                <a:latin typeface="Cambria" pitchFamily="18" charset="0"/>
              </a:rPr>
              <a:t> Increased muscular </a:t>
            </a:r>
            <a:r>
              <a:rPr lang="en-US" sz="2200" b="1" dirty="0" err="1" smtClean="0">
                <a:solidFill>
                  <a:schemeClr val="tx1"/>
                </a:solidFill>
                <a:latin typeface="Cambria" pitchFamily="18" charset="0"/>
              </a:rPr>
              <a:t>acivity</a:t>
            </a:r>
            <a:endParaRPr lang="en-US" sz="2200" b="1" dirty="0" smtClean="0">
              <a:solidFill>
                <a:schemeClr val="tx1"/>
              </a:solidFill>
              <a:latin typeface="Cambria" pitchFamily="18" charset="0"/>
            </a:endParaRPr>
          </a:p>
          <a:p>
            <a:pPr marL="457200" indent="-457200">
              <a:lnSpc>
                <a:spcPct val="150000"/>
              </a:lnSpc>
              <a:buAutoNum type="arabicPeriod"/>
            </a:pPr>
            <a:r>
              <a:rPr lang="en-US" sz="2200" b="1" dirty="0" smtClean="0">
                <a:solidFill>
                  <a:schemeClr val="tx1"/>
                </a:solidFill>
                <a:latin typeface="Cambria" pitchFamily="18" charset="0"/>
              </a:rPr>
              <a:t>Non 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includes </a:t>
            </a:r>
            <a:r>
              <a:rPr lang="en-US" sz="2200" b="1" dirty="0" err="1" smtClean="0">
                <a:solidFill>
                  <a:schemeClr val="tx1"/>
                </a:solidFill>
                <a:latin typeface="Cambria" pitchFamily="18" charset="0"/>
              </a:rPr>
              <a:t>calorigenic</a:t>
            </a:r>
            <a:r>
              <a:rPr lang="en-US" sz="2200" b="1" dirty="0" smtClean="0">
                <a:solidFill>
                  <a:schemeClr val="tx1"/>
                </a:solidFill>
                <a:latin typeface="Cambria" pitchFamily="18" charset="0"/>
              </a:rPr>
              <a:t> action of hormones and oxidation of brown fat </a:t>
            </a:r>
          </a:p>
          <a:p>
            <a:pPr marL="457200" indent="-457200">
              <a:lnSpc>
                <a:spcPct val="150000"/>
              </a:lnSpc>
              <a:buAutoNum type="arabicPeriod"/>
            </a:pPr>
            <a:r>
              <a:rPr lang="en-US" sz="2200" b="1" dirty="0" smtClean="0">
                <a:solidFill>
                  <a:schemeClr val="tx1"/>
                </a:solidFill>
                <a:latin typeface="Cambria" pitchFamily="18" charset="0"/>
              </a:rPr>
              <a:t>Behavioral </a:t>
            </a:r>
            <a:r>
              <a:rPr lang="en-US" sz="2200" b="1" dirty="0" err="1" smtClean="0">
                <a:solidFill>
                  <a:schemeClr val="tx1"/>
                </a:solidFill>
                <a:latin typeface="Cambria" pitchFamily="18" charset="0"/>
              </a:rPr>
              <a:t>reponses</a:t>
            </a:r>
            <a:r>
              <a:rPr lang="en-US" sz="2200" b="1" dirty="0" smtClean="0">
                <a:solidFill>
                  <a:schemeClr val="tx1"/>
                </a:solidFill>
                <a:latin typeface="Cambria" pitchFamily="18" charset="0"/>
              </a:rPr>
              <a:t> so as to reduce heat loss or combat cold conditions </a:t>
            </a:r>
          </a:p>
          <a:p>
            <a:pPr marL="457200" indent="-457200">
              <a:lnSpc>
                <a:spcPct val="150000"/>
              </a:lnSpc>
            </a:pPr>
            <a:r>
              <a:rPr lang="en-US" sz="2200" b="1" dirty="0" smtClean="0">
                <a:solidFill>
                  <a:schemeClr val="tx1"/>
                </a:solidFill>
                <a:latin typeface="Cambria" pitchFamily="18" charset="0"/>
              </a:rPr>
              <a:t>Examples : migration to warm places, huddling to keep warm, hibernation among birds and mammals to survive harsh winter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6001643"/>
          </a:xfrm>
          <a:prstGeom prst="rect">
            <a:avLst/>
          </a:prstGeom>
          <a:noFill/>
        </p:spPr>
        <p:txBody>
          <a:bodyPr wrap="square" rtlCol="0">
            <a:spAutoFit/>
          </a:bodyPr>
          <a:lstStyle/>
          <a:p>
            <a:r>
              <a:rPr lang="en-US" sz="2400" b="1" dirty="0" smtClean="0"/>
              <a:t>2.1. Homeostasis</a:t>
            </a:r>
          </a:p>
          <a:p>
            <a:r>
              <a:rPr lang="en-US" sz="2400" b="1" dirty="0" smtClean="0"/>
              <a:t>Homeostasis means state of equilibrium. </a:t>
            </a:r>
          </a:p>
          <a:p>
            <a:r>
              <a:rPr lang="en-US" sz="2400" b="1" dirty="0" smtClean="0"/>
              <a:t>The idea of homeostasis implies the existence of an internal control system. </a:t>
            </a:r>
          </a:p>
          <a:p>
            <a:r>
              <a:rPr lang="en-US" sz="2400" b="1" dirty="0" smtClean="0"/>
              <a:t>The control system  comprises </a:t>
            </a:r>
          </a:p>
          <a:p>
            <a:pPr marL="342900" indent="-342900">
              <a:buAutoNum type="arabicPeriod"/>
            </a:pPr>
            <a:r>
              <a:rPr lang="en-US" sz="2400" b="1" dirty="0" smtClean="0"/>
              <a:t>Receptor   2. Control centre  3. </a:t>
            </a:r>
            <a:r>
              <a:rPr lang="en-US" sz="2400" b="1" dirty="0" err="1" smtClean="0"/>
              <a:t>Effector</a:t>
            </a:r>
            <a:endParaRPr lang="en-US" sz="2400" b="1" dirty="0" smtClean="0"/>
          </a:p>
          <a:p>
            <a:pPr marL="342900" indent="-342900" algn="just"/>
            <a:r>
              <a:rPr lang="en-US" sz="2400" b="1" dirty="0" smtClean="0"/>
              <a:t>	Any  change in the set point conditions activates the control system and restores the conditions at optimum level. When the conditions are restored the corrective process is switched off. This is called feedback mechanism. There are two types of feedback mechanisms to maintain the homeostasis.</a:t>
            </a:r>
          </a:p>
          <a:p>
            <a:pPr marL="342900" indent="-342900">
              <a:buAutoNum type="arabicPeriod"/>
            </a:pPr>
            <a:r>
              <a:rPr lang="en-US" sz="2400" b="1" dirty="0" smtClean="0"/>
              <a:t>Negative feedback mechanism</a:t>
            </a:r>
          </a:p>
          <a:p>
            <a:pPr marL="342900" indent="-342900"/>
            <a:r>
              <a:rPr lang="en-US" sz="2400" b="1" dirty="0" smtClean="0"/>
              <a:t>e.g. Control of blood glucose level</a:t>
            </a:r>
          </a:p>
          <a:p>
            <a:pPr marL="342900" indent="-342900"/>
            <a:r>
              <a:rPr lang="en-US" sz="2400" b="1" dirty="0" smtClean="0"/>
              <a:t>2. Positive feedback mechanism</a:t>
            </a:r>
          </a:p>
          <a:p>
            <a:pPr marL="342900" indent="-342900"/>
            <a:r>
              <a:rPr lang="en-US" sz="2400" b="1" dirty="0" smtClean="0"/>
              <a:t>e.g.  Normal child birth</a:t>
            </a:r>
            <a:endParaRPr lang="en-US" sz="2400" b="1" dirty="0" smtClean="0"/>
          </a:p>
          <a:p>
            <a:pPr marL="342900" indent="-342900"/>
            <a:r>
              <a:rPr lang="en-US" sz="2400" dirty="0" smtClean="0"/>
              <a:t>   </a:t>
            </a:r>
            <a:endParaRPr lang="en-US" sz="2400" dirty="0"/>
          </a:p>
        </p:txBody>
      </p:sp>
    </p:spTree>
    <p:extLst>
      <p:ext uri="{BB962C8B-B14F-4D97-AF65-F5344CB8AC3E}">
        <p14:creationId xmlns:p14="http://schemas.microsoft.com/office/powerpoint/2010/main" xmlns="" val="27017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6633"/>
            <a:ext cx="8534400" cy="46628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lgn="ctr">
              <a:lnSpc>
                <a:spcPct val="150000"/>
              </a:lnSpc>
            </a:pPr>
            <a:r>
              <a:rPr lang="en-US" sz="2200" b="1" dirty="0" smtClean="0">
                <a:solidFill>
                  <a:schemeClr val="tx1"/>
                </a:solidFill>
                <a:latin typeface="Cambria" pitchFamily="18" charset="0"/>
              </a:rPr>
              <a:t>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a:t>
            </a:r>
          </a:p>
          <a:p>
            <a:pPr marL="514350" indent="-514350" algn="just">
              <a:lnSpc>
                <a:spcPct val="150000"/>
              </a:lnSpc>
              <a:buFont typeface="+mj-lt"/>
              <a:buAutoNum type="romanUcPeriod"/>
            </a:pPr>
            <a:r>
              <a:rPr lang="en-US" sz="2200" b="1" dirty="0" smtClean="0">
                <a:solidFill>
                  <a:schemeClr val="tx1"/>
                </a:solidFill>
                <a:latin typeface="Cambria" pitchFamily="18" charset="0"/>
              </a:rPr>
              <a:t>Heat is a by -product intracellular metabolism in muscle cells.</a:t>
            </a:r>
          </a:p>
          <a:p>
            <a:pPr marL="514350" indent="-514350" algn="just">
              <a:lnSpc>
                <a:spcPct val="150000"/>
              </a:lnSpc>
              <a:buFont typeface="+mj-lt"/>
              <a:buAutoNum type="romanUcPeriod"/>
            </a:pPr>
            <a:r>
              <a:rPr lang="en-US" sz="2200" b="1" dirty="0" smtClean="0">
                <a:solidFill>
                  <a:schemeClr val="tx1"/>
                </a:solidFill>
                <a:latin typeface="Cambria" pitchFamily="18" charset="0"/>
              </a:rPr>
              <a:t>Energy is released in the form of ATP.</a:t>
            </a:r>
          </a:p>
          <a:p>
            <a:pPr marL="514350" indent="-514350" algn="just">
              <a:lnSpc>
                <a:spcPct val="150000"/>
              </a:lnSpc>
              <a:buFont typeface="+mj-lt"/>
              <a:buAutoNum type="romanUcPeriod"/>
            </a:pPr>
            <a:r>
              <a:rPr lang="en-US" sz="2200" b="1" dirty="0" smtClean="0">
                <a:solidFill>
                  <a:schemeClr val="tx1"/>
                </a:solidFill>
                <a:latin typeface="Cambria" pitchFamily="18" charset="0"/>
              </a:rPr>
              <a:t>Shivering is involuntary, high frequency uncontrolled skeletal muscle  contraction to liberate heat </a:t>
            </a:r>
          </a:p>
          <a:p>
            <a:pPr marL="514350" indent="-514350" algn="just">
              <a:lnSpc>
                <a:spcPct val="150000"/>
              </a:lnSpc>
              <a:buFont typeface="+mj-lt"/>
              <a:buAutoNum type="romanUcPeriod"/>
            </a:pPr>
            <a:r>
              <a:rPr lang="en-US" sz="2200" b="1" dirty="0" smtClean="0">
                <a:solidFill>
                  <a:schemeClr val="tx1"/>
                </a:solidFill>
                <a:latin typeface="Cambria" pitchFamily="18" charset="0"/>
              </a:rPr>
              <a:t>IN the shivering, contractions of skeletal muscles occur at the rate of 10-20 contractions per second</a:t>
            </a:r>
          </a:p>
          <a:p>
            <a:pPr marL="514350" indent="-514350" algn="just">
              <a:lnSpc>
                <a:spcPct val="150000"/>
              </a:lnSpc>
              <a:buFont typeface="+mj-lt"/>
              <a:buAutoNum type="romanUcPeriod"/>
            </a:pPr>
            <a:r>
              <a:rPr lang="en-US" sz="2200" b="1" dirty="0" smtClean="0">
                <a:solidFill>
                  <a:schemeClr val="tx1"/>
                </a:solidFill>
                <a:latin typeface="Cambria" pitchFamily="18" charset="0"/>
              </a:rPr>
              <a:t>Heat is produced during the shivering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517064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lgn="ctr">
              <a:lnSpc>
                <a:spcPct val="150000"/>
              </a:lnSpc>
            </a:pPr>
            <a:r>
              <a:rPr lang="en-US" sz="2200" b="1" dirty="0" smtClean="0">
                <a:solidFill>
                  <a:schemeClr val="tx1"/>
                </a:solidFill>
                <a:latin typeface="Cambria" pitchFamily="18" charset="0"/>
              </a:rPr>
              <a:t>Non 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a:t>
            </a:r>
          </a:p>
          <a:p>
            <a:pPr marL="514350" indent="-514350" algn="just">
              <a:lnSpc>
                <a:spcPct val="150000"/>
              </a:lnSpc>
              <a:buFont typeface="+mj-lt"/>
              <a:buAutoNum type="romanUcPeriod"/>
            </a:pPr>
            <a:r>
              <a:rPr lang="en-US" sz="2200" b="1" dirty="0" smtClean="0">
                <a:solidFill>
                  <a:schemeClr val="tx1"/>
                </a:solidFill>
                <a:latin typeface="Cambria" pitchFamily="18" charset="0"/>
              </a:rPr>
              <a:t>Hear production mechanisms other that shivering mechanism are called as non –shivering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a:t>
            </a:r>
          </a:p>
          <a:p>
            <a:pPr marL="514350" indent="-514350" algn="just">
              <a:lnSpc>
                <a:spcPct val="150000"/>
              </a:lnSpc>
              <a:buFont typeface="+mj-lt"/>
              <a:buAutoNum type="romanUcPeriod"/>
            </a:pPr>
            <a:r>
              <a:rPr lang="en-US" sz="2200" b="1" dirty="0" smtClean="0">
                <a:solidFill>
                  <a:schemeClr val="tx1"/>
                </a:solidFill>
                <a:latin typeface="Cambria" pitchFamily="18" charset="0"/>
              </a:rPr>
              <a:t>It is an extracellular source of heat production. </a:t>
            </a:r>
          </a:p>
          <a:p>
            <a:pPr marL="514350" indent="-514350" algn="just">
              <a:lnSpc>
                <a:spcPct val="150000"/>
              </a:lnSpc>
            </a:pPr>
            <a:r>
              <a:rPr lang="en-US" sz="2200" b="1" dirty="0" smtClean="0">
                <a:solidFill>
                  <a:schemeClr val="tx1"/>
                </a:solidFill>
                <a:latin typeface="Cambria" pitchFamily="18" charset="0"/>
              </a:rPr>
              <a:t>Example :  In mammals, this kind of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occurs in resting and fasting state. </a:t>
            </a:r>
          </a:p>
          <a:p>
            <a:pPr marL="514350" indent="-514350" algn="just">
              <a:lnSpc>
                <a:spcPct val="150000"/>
              </a:lnSpc>
            </a:pPr>
            <a:r>
              <a:rPr lang="en-US" sz="2200" b="1" dirty="0" smtClean="0">
                <a:solidFill>
                  <a:schemeClr val="tx1"/>
                </a:solidFill>
                <a:latin typeface="Cambria" pitchFamily="18" charset="0"/>
              </a:rPr>
              <a:t>Brown Fat area is one of  the best site of non 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  </a:t>
            </a:r>
          </a:p>
          <a:p>
            <a:pPr marL="514350" indent="-514350" algn="just">
              <a:lnSpc>
                <a:spcPct val="150000"/>
              </a:lnSpc>
            </a:pPr>
            <a:endParaRPr lang="en-US" sz="2200" b="1" dirty="0" smtClean="0">
              <a:solidFill>
                <a:schemeClr val="tx1"/>
              </a:solidFill>
              <a:latin typeface="Cambria" pitchFamily="18" charset="0"/>
            </a:endParaRPr>
          </a:p>
          <a:p>
            <a:pPr marL="514350" indent="-514350" algn="just">
              <a:lnSpc>
                <a:spcPct val="150000"/>
              </a:lnSpc>
            </a:pPr>
            <a:r>
              <a:rPr lang="en-US" sz="2200" b="1" dirty="0" smtClean="0">
                <a:solidFill>
                  <a:schemeClr val="tx1"/>
                </a:solidFill>
                <a:latin typeface="Cambria"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
            <a:ext cx="8534400" cy="669414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Brown Fat  (Brown Adipose Tissue BAT)</a:t>
            </a:r>
          </a:p>
          <a:p>
            <a:pPr marL="514350" indent="-514350" algn="just">
              <a:lnSpc>
                <a:spcPct val="150000"/>
              </a:lnSpc>
              <a:buFont typeface="+mj-lt"/>
              <a:buAutoNum type="arabicPeriod"/>
            </a:pPr>
            <a:r>
              <a:rPr lang="en-US" sz="2200" b="1" dirty="0" smtClean="0">
                <a:solidFill>
                  <a:schemeClr val="tx1"/>
                </a:solidFill>
                <a:latin typeface="Cambria" pitchFamily="18" charset="0"/>
              </a:rPr>
              <a:t>It  is called the hibernating gland. </a:t>
            </a:r>
          </a:p>
          <a:p>
            <a:pPr marL="514350" indent="-514350" algn="just">
              <a:lnSpc>
                <a:spcPct val="150000"/>
              </a:lnSpc>
              <a:buFont typeface="+mj-lt"/>
              <a:buAutoNum type="arabicPeriod"/>
            </a:pPr>
            <a:r>
              <a:rPr lang="en-US" sz="2200" b="1" dirty="0" smtClean="0">
                <a:solidFill>
                  <a:schemeClr val="tx1"/>
                </a:solidFill>
                <a:latin typeface="Cambria" pitchFamily="18" charset="0"/>
              </a:rPr>
              <a:t>It is special </a:t>
            </a:r>
            <a:r>
              <a:rPr lang="en-US" sz="2200" b="1" dirty="0" err="1" smtClean="0">
                <a:solidFill>
                  <a:schemeClr val="tx1"/>
                </a:solidFill>
                <a:latin typeface="Cambria" pitchFamily="18" charset="0"/>
              </a:rPr>
              <a:t>thermigenic</a:t>
            </a:r>
            <a:r>
              <a:rPr lang="en-US" sz="2200" b="1" dirty="0" smtClean="0">
                <a:solidFill>
                  <a:schemeClr val="tx1"/>
                </a:solidFill>
                <a:latin typeface="Cambria" pitchFamily="18" charset="0"/>
              </a:rPr>
              <a:t> tissue in mammals.</a:t>
            </a:r>
          </a:p>
          <a:p>
            <a:pPr marL="514350" indent="-514350" algn="just">
              <a:lnSpc>
                <a:spcPct val="150000"/>
              </a:lnSpc>
              <a:buFont typeface="+mj-lt"/>
              <a:buAutoNum type="arabicPeriod"/>
            </a:pPr>
            <a:r>
              <a:rPr lang="en-US" sz="2200" b="1" dirty="0" smtClean="0">
                <a:solidFill>
                  <a:schemeClr val="tx1"/>
                </a:solidFill>
                <a:latin typeface="Cambria" pitchFamily="18" charset="0"/>
              </a:rPr>
              <a:t>It is present in neck and thoracic region near  the major blood </a:t>
            </a:r>
            <a:r>
              <a:rPr lang="en-US" sz="2200" b="1" dirty="0" err="1" smtClean="0">
                <a:solidFill>
                  <a:schemeClr val="tx1"/>
                </a:solidFill>
                <a:latin typeface="Cambria" pitchFamily="18" charset="0"/>
              </a:rPr>
              <a:t>vessles</a:t>
            </a:r>
            <a:r>
              <a:rPr lang="en-US" sz="2200" b="1" dirty="0" smtClean="0">
                <a:solidFill>
                  <a:schemeClr val="tx1"/>
                </a:solidFill>
                <a:latin typeface="Cambria" pitchFamily="18" charset="0"/>
              </a:rPr>
              <a:t>. </a:t>
            </a:r>
          </a:p>
          <a:p>
            <a:pPr marL="514350" indent="-514350" algn="just">
              <a:lnSpc>
                <a:spcPct val="150000"/>
              </a:lnSpc>
              <a:buFont typeface="+mj-lt"/>
              <a:buAutoNum type="arabicPeriod"/>
            </a:pPr>
            <a:r>
              <a:rPr lang="en-US" sz="2200" b="1" dirty="0" smtClean="0">
                <a:solidFill>
                  <a:schemeClr val="tx1"/>
                </a:solidFill>
                <a:latin typeface="Cambria" pitchFamily="18" charset="0"/>
              </a:rPr>
              <a:t>It is an important site for non shivering </a:t>
            </a:r>
            <a:r>
              <a:rPr lang="en-US" sz="2200" b="1" dirty="0" err="1" smtClean="0">
                <a:solidFill>
                  <a:schemeClr val="tx1"/>
                </a:solidFill>
                <a:latin typeface="Cambria" pitchFamily="18" charset="0"/>
              </a:rPr>
              <a:t>thermogenesis</a:t>
            </a:r>
            <a:r>
              <a:rPr lang="en-US" sz="2200" b="1" dirty="0" smtClean="0">
                <a:solidFill>
                  <a:schemeClr val="tx1"/>
                </a:solidFill>
                <a:latin typeface="Cambria" pitchFamily="18" charset="0"/>
              </a:rPr>
              <a:t>.</a:t>
            </a:r>
          </a:p>
          <a:p>
            <a:pPr marL="514350" indent="-514350" algn="just">
              <a:lnSpc>
                <a:spcPct val="150000"/>
              </a:lnSpc>
              <a:buFont typeface="+mj-lt"/>
              <a:buAutoNum type="arabicPeriod"/>
            </a:pPr>
            <a:r>
              <a:rPr lang="en-US" sz="2200" b="1" dirty="0" smtClean="0">
                <a:solidFill>
                  <a:schemeClr val="tx1"/>
                </a:solidFill>
                <a:latin typeface="Cambria" pitchFamily="18" charset="0"/>
              </a:rPr>
              <a:t>Brown fat is stimulated by nor adrenaline to produce heat. It results into the activation of </a:t>
            </a:r>
            <a:r>
              <a:rPr lang="en-US" sz="2200" b="1" dirty="0" err="1" smtClean="0">
                <a:solidFill>
                  <a:schemeClr val="tx1"/>
                </a:solidFill>
                <a:latin typeface="Cambria" pitchFamily="18" charset="0"/>
              </a:rPr>
              <a:t>adenylcyclase</a:t>
            </a:r>
            <a:r>
              <a:rPr lang="en-US" sz="2200" b="1" dirty="0" smtClean="0">
                <a:solidFill>
                  <a:schemeClr val="tx1"/>
                </a:solidFill>
                <a:latin typeface="Cambria" pitchFamily="18" charset="0"/>
              </a:rPr>
              <a:t> system by sympathetic nervous system. </a:t>
            </a:r>
          </a:p>
          <a:p>
            <a:pPr marL="514350" indent="-514350" algn="just">
              <a:lnSpc>
                <a:spcPct val="150000"/>
              </a:lnSpc>
              <a:buFont typeface="+mj-lt"/>
              <a:buAutoNum type="arabicPeriod"/>
            </a:pPr>
            <a:r>
              <a:rPr lang="en-US" sz="2200" b="1" dirty="0" smtClean="0">
                <a:solidFill>
                  <a:schemeClr val="tx1"/>
                </a:solidFill>
                <a:latin typeface="Cambria" pitchFamily="18" charset="0"/>
              </a:rPr>
              <a:t>Release of </a:t>
            </a:r>
            <a:r>
              <a:rPr lang="en-US" sz="2200" b="1" dirty="0" err="1" smtClean="0">
                <a:solidFill>
                  <a:schemeClr val="tx1"/>
                </a:solidFill>
                <a:latin typeface="Cambria" pitchFamily="18" charset="0"/>
              </a:rPr>
              <a:t>catecholeamine</a:t>
            </a:r>
            <a:r>
              <a:rPr lang="en-US" sz="2200" b="1" dirty="0" smtClean="0">
                <a:solidFill>
                  <a:schemeClr val="tx1"/>
                </a:solidFill>
                <a:latin typeface="Cambria" pitchFamily="18" charset="0"/>
              </a:rPr>
              <a:t> activates the </a:t>
            </a:r>
            <a:r>
              <a:rPr lang="en-US" sz="2200" b="1" dirty="0" err="1" smtClean="0">
                <a:solidFill>
                  <a:schemeClr val="tx1"/>
                </a:solidFill>
                <a:latin typeface="Cambria" pitchFamily="18" charset="0"/>
              </a:rPr>
              <a:t>adenylcyclase</a:t>
            </a:r>
            <a:r>
              <a:rPr lang="en-US" sz="2200" b="1" dirty="0" smtClean="0">
                <a:solidFill>
                  <a:schemeClr val="tx1"/>
                </a:solidFill>
                <a:latin typeface="Cambria" pitchFamily="18" charset="0"/>
              </a:rPr>
              <a:t> system and cyclic  AMP promotes a rapid </a:t>
            </a:r>
            <a:r>
              <a:rPr lang="en-US" sz="2200" b="1" dirty="0" err="1" smtClean="0">
                <a:solidFill>
                  <a:schemeClr val="tx1"/>
                </a:solidFill>
                <a:latin typeface="Cambria" pitchFamily="18" charset="0"/>
              </a:rPr>
              <a:t>lipolysis</a:t>
            </a:r>
            <a:r>
              <a:rPr lang="en-US" sz="2200" b="1" dirty="0" smtClean="0">
                <a:solidFill>
                  <a:schemeClr val="tx1"/>
                </a:solidFill>
                <a:latin typeface="Cambria" pitchFamily="18" charset="0"/>
              </a:rPr>
              <a:t> within the cell.</a:t>
            </a:r>
          </a:p>
          <a:p>
            <a:pPr marL="514350" indent="-514350" algn="just">
              <a:lnSpc>
                <a:spcPct val="150000"/>
              </a:lnSpc>
              <a:buFont typeface="+mj-lt"/>
              <a:buAutoNum type="arabicPeriod"/>
            </a:pPr>
            <a:r>
              <a:rPr lang="en-US" sz="2200" b="1" dirty="0" smtClean="0">
                <a:solidFill>
                  <a:schemeClr val="tx1"/>
                </a:solidFill>
                <a:latin typeface="Cambria" pitchFamily="18" charset="0"/>
              </a:rPr>
              <a:t>The onset of rapid </a:t>
            </a:r>
            <a:r>
              <a:rPr lang="en-US" sz="2200" b="1" dirty="0" err="1" smtClean="0">
                <a:solidFill>
                  <a:schemeClr val="tx1"/>
                </a:solidFill>
                <a:latin typeface="Cambria" pitchFamily="18" charset="0"/>
              </a:rPr>
              <a:t>lipolysis</a:t>
            </a:r>
            <a:r>
              <a:rPr lang="en-US" sz="2200" b="1" dirty="0" smtClean="0">
                <a:solidFill>
                  <a:schemeClr val="tx1"/>
                </a:solidFill>
                <a:latin typeface="Cambria" pitchFamily="18" charset="0"/>
              </a:rPr>
              <a:t> and </a:t>
            </a:r>
            <a:r>
              <a:rPr lang="en-US" sz="2200" b="1" dirty="0" err="1" smtClean="0">
                <a:solidFill>
                  <a:schemeClr val="tx1"/>
                </a:solidFill>
                <a:latin typeface="Cambria" pitchFamily="18" charset="0"/>
              </a:rPr>
              <a:t>ixidation</a:t>
            </a:r>
            <a:r>
              <a:rPr lang="en-US" sz="2200" b="1" dirty="0" smtClean="0">
                <a:solidFill>
                  <a:schemeClr val="tx1"/>
                </a:solidFill>
                <a:latin typeface="Cambria" pitchFamily="18" charset="0"/>
              </a:rPr>
              <a:t> of fat results in heat production.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
            <a:ext cx="8534400" cy="669414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Histological Structure of Brown Fat</a:t>
            </a:r>
          </a:p>
          <a:p>
            <a:pPr marL="514350" indent="-514350" algn="just">
              <a:lnSpc>
                <a:spcPct val="150000"/>
              </a:lnSpc>
              <a:buFont typeface="+mj-lt"/>
              <a:buAutoNum type="romanUcPeriod"/>
            </a:pPr>
            <a:r>
              <a:rPr lang="en-US" sz="2200" b="1" dirty="0" smtClean="0">
                <a:solidFill>
                  <a:schemeClr val="tx1"/>
                </a:solidFill>
                <a:latin typeface="Cambria" pitchFamily="18" charset="0"/>
              </a:rPr>
              <a:t>It is highly vascular tissue.</a:t>
            </a:r>
          </a:p>
          <a:p>
            <a:pPr marL="514350" indent="-514350" algn="just">
              <a:lnSpc>
                <a:spcPct val="150000"/>
              </a:lnSpc>
              <a:buFont typeface="+mj-lt"/>
              <a:buAutoNum type="romanUcPeriod"/>
            </a:pPr>
            <a:r>
              <a:rPr lang="en-US" sz="2200" b="1" dirty="0" smtClean="0">
                <a:solidFill>
                  <a:schemeClr val="tx1"/>
                </a:solidFill>
                <a:latin typeface="Cambria" pitchFamily="18" charset="0"/>
              </a:rPr>
              <a:t>It has high concentrations of </a:t>
            </a:r>
            <a:r>
              <a:rPr lang="en-US" sz="2200" b="1" dirty="0" err="1" smtClean="0">
                <a:solidFill>
                  <a:schemeClr val="tx1"/>
                </a:solidFill>
                <a:latin typeface="Cambria" pitchFamily="18" charset="0"/>
              </a:rPr>
              <a:t>myoglobin</a:t>
            </a:r>
            <a:r>
              <a:rPr lang="en-US" sz="2200" b="1" dirty="0" smtClean="0">
                <a:solidFill>
                  <a:schemeClr val="tx1"/>
                </a:solidFill>
                <a:latin typeface="Cambria" pitchFamily="18" charset="0"/>
              </a:rPr>
              <a:t>, </a:t>
            </a:r>
            <a:r>
              <a:rPr lang="en-US" sz="2200" b="1" dirty="0" err="1" smtClean="0">
                <a:solidFill>
                  <a:schemeClr val="tx1"/>
                </a:solidFill>
                <a:latin typeface="Cambria" pitchFamily="18" charset="0"/>
              </a:rPr>
              <a:t>cytochromes</a:t>
            </a:r>
            <a:r>
              <a:rPr lang="en-US" sz="2200" b="1" dirty="0" smtClean="0">
                <a:solidFill>
                  <a:schemeClr val="tx1"/>
                </a:solidFill>
                <a:latin typeface="Cambria" pitchFamily="18" charset="0"/>
              </a:rPr>
              <a:t> and </a:t>
            </a:r>
            <a:r>
              <a:rPr lang="en-US" sz="2200" b="1" dirty="0" err="1" smtClean="0">
                <a:solidFill>
                  <a:schemeClr val="tx1"/>
                </a:solidFill>
                <a:latin typeface="Cambria" pitchFamily="18" charset="0"/>
              </a:rPr>
              <a:t>flavin</a:t>
            </a:r>
            <a:r>
              <a:rPr lang="en-US" sz="2200" b="1" dirty="0" smtClean="0">
                <a:solidFill>
                  <a:schemeClr val="tx1"/>
                </a:solidFill>
                <a:latin typeface="Cambria" pitchFamily="18" charset="0"/>
              </a:rPr>
              <a:t>  compounds.   </a:t>
            </a:r>
          </a:p>
          <a:p>
            <a:pPr marL="514350" indent="-514350" algn="just">
              <a:lnSpc>
                <a:spcPct val="150000"/>
              </a:lnSpc>
              <a:buFont typeface="+mj-lt"/>
              <a:buAutoNum type="romanUcPeriod"/>
            </a:pPr>
            <a:r>
              <a:rPr lang="en-US" sz="2200" b="1" dirty="0" smtClean="0">
                <a:solidFill>
                  <a:schemeClr val="tx1"/>
                </a:solidFill>
                <a:latin typeface="Cambria" pitchFamily="18" charset="0"/>
              </a:rPr>
              <a:t> It is pale buff </a:t>
            </a:r>
            <a:r>
              <a:rPr lang="en-US" sz="2200" b="1" dirty="0" err="1" smtClean="0">
                <a:solidFill>
                  <a:schemeClr val="tx1"/>
                </a:solidFill>
                <a:latin typeface="Cambria" pitchFamily="18" charset="0"/>
              </a:rPr>
              <a:t>coloured</a:t>
            </a:r>
            <a:r>
              <a:rPr lang="en-US" sz="2200" b="1" dirty="0" smtClean="0">
                <a:solidFill>
                  <a:schemeClr val="tx1"/>
                </a:solidFill>
                <a:latin typeface="Cambria" pitchFamily="18" charset="0"/>
              </a:rPr>
              <a:t> or reddish brown </a:t>
            </a:r>
            <a:r>
              <a:rPr lang="en-US" sz="2200" b="1" dirty="0" err="1" smtClean="0">
                <a:solidFill>
                  <a:schemeClr val="tx1"/>
                </a:solidFill>
                <a:latin typeface="Cambria" pitchFamily="18" charset="0"/>
              </a:rPr>
              <a:t>coloured</a:t>
            </a:r>
            <a:r>
              <a:rPr lang="en-US" sz="2200" b="1" dirty="0" smtClean="0">
                <a:solidFill>
                  <a:schemeClr val="tx1"/>
                </a:solidFill>
                <a:latin typeface="Cambria" pitchFamily="18" charset="0"/>
              </a:rPr>
              <a:t>. </a:t>
            </a:r>
          </a:p>
          <a:p>
            <a:pPr marL="514350" indent="-514350" algn="just">
              <a:lnSpc>
                <a:spcPct val="150000"/>
              </a:lnSpc>
              <a:buFont typeface="+mj-lt"/>
              <a:buAutoNum type="romanUcPeriod"/>
            </a:pPr>
            <a:r>
              <a:rPr lang="en-US" sz="2200" b="1" dirty="0" smtClean="0">
                <a:solidFill>
                  <a:schemeClr val="tx1"/>
                </a:solidFill>
                <a:latin typeface="Cambria" pitchFamily="18" charset="0"/>
              </a:rPr>
              <a:t>It is rich in mitochondria.</a:t>
            </a:r>
          </a:p>
          <a:p>
            <a:pPr marL="514350" indent="-514350" algn="just">
              <a:lnSpc>
                <a:spcPct val="150000"/>
              </a:lnSpc>
              <a:buFont typeface="+mj-lt"/>
              <a:buAutoNum type="romanUcPeriod"/>
            </a:pPr>
            <a:r>
              <a:rPr lang="en-US" sz="2200" b="1" dirty="0" smtClean="0">
                <a:solidFill>
                  <a:schemeClr val="tx1"/>
                </a:solidFill>
                <a:latin typeface="Cambria" pitchFamily="18" charset="0"/>
              </a:rPr>
              <a:t>It is brown </a:t>
            </a:r>
            <a:r>
              <a:rPr lang="en-US" sz="2200" b="1" dirty="0" err="1" smtClean="0">
                <a:solidFill>
                  <a:schemeClr val="tx1"/>
                </a:solidFill>
                <a:latin typeface="Cambria" pitchFamily="18" charset="0"/>
              </a:rPr>
              <a:t>colour</a:t>
            </a:r>
            <a:r>
              <a:rPr lang="en-US" sz="2200" b="1" dirty="0" smtClean="0">
                <a:solidFill>
                  <a:schemeClr val="tx1"/>
                </a:solidFill>
                <a:latin typeface="Cambria" pitchFamily="18" charset="0"/>
              </a:rPr>
              <a:t> appears due to the large number of mitochondria with their </a:t>
            </a:r>
            <a:r>
              <a:rPr lang="en-US" sz="2200" b="1" dirty="0" err="1" smtClean="0">
                <a:solidFill>
                  <a:schemeClr val="tx1"/>
                </a:solidFill>
                <a:latin typeface="Cambria" pitchFamily="18" charset="0"/>
              </a:rPr>
              <a:t>iorn</a:t>
            </a:r>
            <a:r>
              <a:rPr lang="en-US" sz="2200" b="1" dirty="0" smtClean="0">
                <a:solidFill>
                  <a:schemeClr val="tx1"/>
                </a:solidFill>
                <a:latin typeface="Cambria" pitchFamily="18" charset="0"/>
              </a:rPr>
              <a:t> </a:t>
            </a:r>
            <a:r>
              <a:rPr lang="en-US" sz="2200" b="1" dirty="0" err="1" smtClean="0">
                <a:solidFill>
                  <a:schemeClr val="tx1"/>
                </a:solidFill>
                <a:latin typeface="Cambria" pitchFamily="18" charset="0"/>
              </a:rPr>
              <a:t>porphyrin</a:t>
            </a:r>
            <a:r>
              <a:rPr lang="en-US" sz="2200" b="1" dirty="0" smtClean="0">
                <a:solidFill>
                  <a:schemeClr val="tx1"/>
                </a:solidFill>
                <a:latin typeface="Cambria" pitchFamily="18" charset="0"/>
              </a:rPr>
              <a:t> containing </a:t>
            </a:r>
            <a:r>
              <a:rPr lang="en-US" sz="2200" b="1" dirty="0" err="1" smtClean="0">
                <a:solidFill>
                  <a:schemeClr val="tx1"/>
                </a:solidFill>
                <a:latin typeface="Cambria" pitchFamily="18" charset="0"/>
              </a:rPr>
              <a:t>cytochrome</a:t>
            </a:r>
            <a:r>
              <a:rPr lang="en-US" sz="2200" b="1" dirty="0" smtClean="0">
                <a:solidFill>
                  <a:schemeClr val="tx1"/>
                </a:solidFill>
                <a:latin typeface="Cambria" pitchFamily="18" charset="0"/>
              </a:rPr>
              <a:t>  compounds. </a:t>
            </a:r>
          </a:p>
          <a:p>
            <a:pPr marL="514350" indent="-514350" algn="just">
              <a:lnSpc>
                <a:spcPct val="150000"/>
              </a:lnSpc>
              <a:buFont typeface="+mj-lt"/>
              <a:buAutoNum type="romanUcPeriod"/>
            </a:pPr>
            <a:r>
              <a:rPr lang="en-US" sz="2200" b="1" dirty="0" err="1" smtClean="0">
                <a:solidFill>
                  <a:schemeClr val="tx1"/>
                </a:solidFill>
                <a:latin typeface="Cambria" pitchFamily="18" charset="0"/>
              </a:rPr>
              <a:t>Thermogenin</a:t>
            </a:r>
            <a:r>
              <a:rPr lang="en-US" sz="2200" b="1" dirty="0" smtClean="0">
                <a:solidFill>
                  <a:schemeClr val="tx1"/>
                </a:solidFill>
                <a:latin typeface="Cambria" pitchFamily="18" charset="0"/>
              </a:rPr>
              <a:t> is present in the inner membrane of mitochondria.</a:t>
            </a:r>
          </a:p>
          <a:p>
            <a:pPr marL="514350" indent="-514350" algn="just">
              <a:lnSpc>
                <a:spcPct val="150000"/>
              </a:lnSpc>
              <a:buFont typeface="+mj-lt"/>
              <a:buAutoNum type="romanUcPeriod"/>
            </a:pPr>
            <a:r>
              <a:rPr lang="en-US" sz="2200" b="1" dirty="0" err="1" smtClean="0">
                <a:solidFill>
                  <a:schemeClr val="tx1"/>
                </a:solidFill>
                <a:latin typeface="Cambria" pitchFamily="18" charset="0"/>
              </a:rPr>
              <a:t>Thermogenin</a:t>
            </a:r>
            <a:r>
              <a:rPr lang="en-US" sz="2200" b="1" dirty="0" smtClean="0">
                <a:solidFill>
                  <a:schemeClr val="tx1"/>
                </a:solidFill>
                <a:latin typeface="Cambria" pitchFamily="18" charset="0"/>
              </a:rPr>
              <a:t> is membrane protein </a:t>
            </a:r>
          </a:p>
          <a:p>
            <a:pPr marL="514350" indent="-514350" algn="just">
              <a:lnSpc>
                <a:spcPct val="150000"/>
              </a:lnSpc>
            </a:pPr>
            <a:endParaRPr lang="en-US" sz="2200" b="1" dirty="0" smtClean="0">
              <a:solidFill>
                <a:schemeClr val="tx1"/>
              </a:solidFill>
              <a:latin typeface="Cambria"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534400" cy="517064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Structure of Brown Fat</a:t>
            </a:r>
          </a:p>
          <a:p>
            <a:pPr marL="514350" indent="-514350" algn="just">
              <a:lnSpc>
                <a:spcPct val="150000"/>
              </a:lnSpc>
              <a:buAutoNum type="romanUcPeriod" startAt="8"/>
            </a:pPr>
            <a:r>
              <a:rPr lang="en-US" sz="2200" b="1" dirty="0" smtClean="0">
                <a:solidFill>
                  <a:schemeClr val="tx1"/>
                </a:solidFill>
                <a:latin typeface="Cambria" pitchFamily="18" charset="0"/>
              </a:rPr>
              <a:t>The function of </a:t>
            </a:r>
            <a:r>
              <a:rPr lang="en-US" sz="2200" b="1" dirty="0" err="1" smtClean="0">
                <a:solidFill>
                  <a:schemeClr val="tx1"/>
                </a:solidFill>
                <a:latin typeface="Cambria" pitchFamily="18" charset="0"/>
              </a:rPr>
              <a:t>thermogenin</a:t>
            </a:r>
            <a:r>
              <a:rPr lang="en-US" sz="2200" b="1" dirty="0" smtClean="0">
                <a:solidFill>
                  <a:schemeClr val="tx1"/>
                </a:solidFill>
                <a:latin typeface="Cambria" pitchFamily="18" charset="0"/>
              </a:rPr>
              <a:t> is to uncouple the ATP during oxidative </a:t>
            </a:r>
            <a:r>
              <a:rPr lang="en-US" sz="2200" b="1" dirty="0" err="1" smtClean="0">
                <a:solidFill>
                  <a:schemeClr val="tx1"/>
                </a:solidFill>
                <a:latin typeface="Cambria" pitchFamily="18" charset="0"/>
              </a:rPr>
              <a:t>phosphorylation</a:t>
            </a:r>
            <a:r>
              <a:rPr lang="en-US" sz="2200" b="1" dirty="0" smtClean="0">
                <a:solidFill>
                  <a:schemeClr val="tx1"/>
                </a:solidFill>
                <a:latin typeface="Cambria" pitchFamily="18" charset="0"/>
              </a:rPr>
              <a:t>  and heat is generated instead of ATP</a:t>
            </a:r>
          </a:p>
          <a:p>
            <a:pPr marL="514350" indent="-514350" algn="just">
              <a:lnSpc>
                <a:spcPct val="150000"/>
              </a:lnSpc>
              <a:buAutoNum type="romanUcPeriod" startAt="8"/>
            </a:pPr>
            <a:r>
              <a:rPr lang="en-US" sz="2200" b="1" dirty="0" smtClean="0">
                <a:solidFill>
                  <a:schemeClr val="tx1"/>
                </a:solidFill>
                <a:latin typeface="Cambria" pitchFamily="18" charset="0"/>
              </a:rPr>
              <a:t> Cells of brown fat are small, polygonal, central nucleus  </a:t>
            </a:r>
          </a:p>
          <a:p>
            <a:pPr marL="514350" indent="-514350" algn="just">
              <a:lnSpc>
                <a:spcPct val="150000"/>
              </a:lnSpc>
              <a:buAutoNum type="romanUcPeriod" startAt="8"/>
            </a:pPr>
            <a:r>
              <a:rPr lang="en-US" sz="2200" b="1" dirty="0" smtClean="0">
                <a:solidFill>
                  <a:schemeClr val="tx1"/>
                </a:solidFill>
                <a:latin typeface="Cambria" pitchFamily="18" charset="0"/>
              </a:rPr>
              <a:t>Cells also contain numerous, small mitochondria associated with fat droplets. </a:t>
            </a:r>
          </a:p>
          <a:p>
            <a:pPr marL="514350" indent="-514350" algn="just">
              <a:lnSpc>
                <a:spcPct val="150000"/>
              </a:lnSpc>
              <a:buAutoNum type="romanUcPeriod" startAt="8"/>
            </a:pPr>
            <a:r>
              <a:rPr lang="en-US" sz="2200" b="1" dirty="0" smtClean="0">
                <a:solidFill>
                  <a:schemeClr val="tx1"/>
                </a:solidFill>
                <a:latin typeface="Cambria" pitchFamily="18" charset="0"/>
              </a:rPr>
              <a:t>Biochemically brown fat shows high concentrations of water, protein, phospholipids, cholesterol and certain mitochondrial enzymes. Hence it has much high respiration.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5344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just">
              <a:lnSpc>
                <a:spcPct val="150000"/>
              </a:lnSpc>
            </a:pPr>
            <a:r>
              <a:rPr lang="en-US" sz="2200" b="1" dirty="0" smtClean="0">
                <a:solidFill>
                  <a:schemeClr val="tx1"/>
                </a:solidFill>
                <a:latin typeface="Cambria" pitchFamily="18" charset="0"/>
              </a:rPr>
              <a:t>Mechanism of Heat Loss</a:t>
            </a:r>
          </a:p>
          <a:p>
            <a:pPr marL="514350" indent="-514350" algn="just">
              <a:lnSpc>
                <a:spcPct val="150000"/>
              </a:lnSpc>
              <a:buAutoNum type="arabicPeriod"/>
            </a:pPr>
            <a:r>
              <a:rPr lang="en-US" sz="2200" b="1" dirty="0" smtClean="0">
                <a:solidFill>
                  <a:schemeClr val="tx1"/>
                </a:solidFill>
                <a:latin typeface="Cambria" pitchFamily="18" charset="0"/>
              </a:rPr>
              <a:t>Conduction </a:t>
            </a:r>
          </a:p>
          <a:p>
            <a:pPr marL="514350" indent="-514350" algn="just">
              <a:lnSpc>
                <a:spcPct val="150000"/>
              </a:lnSpc>
            </a:pPr>
            <a:r>
              <a:rPr lang="en-US" sz="2200" b="1" dirty="0" smtClean="0">
                <a:solidFill>
                  <a:schemeClr val="tx1"/>
                </a:solidFill>
                <a:latin typeface="Cambria" pitchFamily="18" charset="0"/>
              </a:rPr>
              <a:t>Transfer of heat by physical contact between two objects. </a:t>
            </a:r>
          </a:p>
          <a:p>
            <a:pPr marL="514350" indent="-514350" algn="just">
              <a:lnSpc>
                <a:spcPct val="150000"/>
              </a:lnSpc>
            </a:pPr>
            <a:r>
              <a:rPr lang="en-US" sz="2200" b="1" dirty="0" smtClean="0">
                <a:solidFill>
                  <a:schemeClr val="tx1"/>
                </a:solidFill>
                <a:latin typeface="Cambria" pitchFamily="18" charset="0"/>
              </a:rPr>
              <a:t>2. Convection : Heat is transferred between the organisms and environment in air or water that is in contact with the surface of an organism. </a:t>
            </a:r>
          </a:p>
          <a:p>
            <a:pPr marL="514350" indent="-514350" algn="just">
              <a:lnSpc>
                <a:spcPct val="150000"/>
              </a:lnSpc>
            </a:pPr>
            <a:r>
              <a:rPr lang="en-US" sz="2200" b="1" dirty="0" smtClean="0">
                <a:solidFill>
                  <a:schemeClr val="tx1"/>
                </a:solidFill>
                <a:latin typeface="Cambria" pitchFamily="18" charset="0"/>
              </a:rPr>
              <a:t>3. Radiation </a:t>
            </a:r>
          </a:p>
          <a:p>
            <a:pPr marL="514350" indent="-514350" algn="just">
              <a:lnSpc>
                <a:spcPct val="150000"/>
              </a:lnSpc>
            </a:pPr>
            <a:r>
              <a:rPr lang="en-US" sz="2200" b="1" dirty="0" smtClean="0">
                <a:solidFill>
                  <a:schemeClr val="tx1"/>
                </a:solidFill>
                <a:latin typeface="Cambria" pitchFamily="18" charset="0"/>
              </a:rPr>
              <a:t>It is the dominant </a:t>
            </a:r>
            <a:r>
              <a:rPr lang="en-US" sz="2200" b="1" dirty="0" err="1" smtClean="0">
                <a:solidFill>
                  <a:schemeClr val="tx1"/>
                </a:solidFill>
                <a:latin typeface="Cambria" pitchFamily="18" charset="0"/>
              </a:rPr>
              <a:t>mehanism</a:t>
            </a:r>
            <a:r>
              <a:rPr lang="en-US" sz="2200" b="1" dirty="0" smtClean="0">
                <a:solidFill>
                  <a:schemeClr val="tx1"/>
                </a:solidFill>
                <a:latin typeface="Cambria" pitchFamily="18" charset="0"/>
              </a:rPr>
              <a:t> of heat transfer with the environment for terrestrial animals. It involves heat exchange through infra-red radiations.</a:t>
            </a:r>
          </a:p>
          <a:p>
            <a:pPr marL="514350" indent="-514350" algn="just">
              <a:lnSpc>
                <a:spcPct val="150000"/>
              </a:lnSpc>
            </a:pPr>
            <a:r>
              <a:rPr lang="en-US" sz="2200" b="1" dirty="0" smtClean="0">
                <a:solidFill>
                  <a:schemeClr val="tx1"/>
                </a:solidFill>
                <a:latin typeface="Cambria" pitchFamily="18" charset="0"/>
              </a:rPr>
              <a:t> All organisms emit </a:t>
            </a:r>
            <a:r>
              <a:rPr lang="en-US" sz="2200" b="1" dirty="0" err="1" smtClean="0">
                <a:solidFill>
                  <a:schemeClr val="tx1"/>
                </a:solidFill>
                <a:latin typeface="Cambria" pitchFamily="18" charset="0"/>
              </a:rPr>
              <a:t>electromagneti</a:t>
            </a:r>
            <a:r>
              <a:rPr lang="en-US" sz="2200" b="1" dirty="0" smtClean="0">
                <a:solidFill>
                  <a:schemeClr val="tx1"/>
                </a:solidFill>
                <a:latin typeface="Cambria" pitchFamily="18" charset="0"/>
              </a:rPr>
              <a:t> </a:t>
            </a:r>
            <a:r>
              <a:rPr lang="en-US" sz="2200" b="1" dirty="0" err="1" smtClean="0">
                <a:solidFill>
                  <a:schemeClr val="tx1"/>
                </a:solidFill>
                <a:latin typeface="Cambria" pitchFamily="18" charset="0"/>
              </a:rPr>
              <a:t>cradiations</a:t>
            </a:r>
            <a:r>
              <a:rPr lang="en-US" sz="2200" b="1" dirty="0" smtClean="0">
                <a:solidFill>
                  <a:schemeClr val="tx1"/>
                </a:solidFill>
                <a:latin typeface="Cambria" pitchFamily="18" charset="0"/>
              </a:rPr>
              <a:t> . Hence all organisms are sources of electromagnetic radiations.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1" y="533400"/>
            <a:ext cx="8534400" cy="313932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just">
              <a:lnSpc>
                <a:spcPct val="150000"/>
              </a:lnSpc>
            </a:pPr>
            <a:r>
              <a:rPr lang="en-US" sz="2200" b="1" dirty="0" smtClean="0">
                <a:solidFill>
                  <a:schemeClr val="tx1"/>
                </a:solidFill>
                <a:latin typeface="Cambria" pitchFamily="18" charset="0"/>
              </a:rPr>
              <a:t>Excess heat in the body is removed with the help of </a:t>
            </a:r>
          </a:p>
          <a:p>
            <a:pPr marL="514350" indent="-514350" algn="just">
              <a:lnSpc>
                <a:spcPct val="150000"/>
              </a:lnSpc>
              <a:buAutoNum type="arabicPeriod"/>
            </a:pPr>
            <a:r>
              <a:rPr lang="en-US" sz="2200" b="1" dirty="0" smtClean="0">
                <a:solidFill>
                  <a:schemeClr val="tx1"/>
                </a:solidFill>
                <a:latin typeface="Cambria" pitchFamily="18" charset="0"/>
              </a:rPr>
              <a:t>Hair erector muscles </a:t>
            </a:r>
          </a:p>
          <a:p>
            <a:pPr marL="514350" indent="-514350" algn="just">
              <a:lnSpc>
                <a:spcPct val="150000"/>
              </a:lnSpc>
              <a:buAutoNum type="arabicPeriod"/>
            </a:pPr>
            <a:r>
              <a:rPr lang="en-US" sz="2200" b="1" dirty="0" err="1" smtClean="0">
                <a:solidFill>
                  <a:schemeClr val="tx1"/>
                </a:solidFill>
                <a:latin typeface="Cambria" pitchFamily="18" charset="0"/>
              </a:rPr>
              <a:t>Vasodilation</a:t>
            </a:r>
            <a:endParaRPr lang="en-US" sz="2200" b="1" dirty="0" smtClean="0">
              <a:solidFill>
                <a:schemeClr val="tx1"/>
              </a:solidFill>
              <a:latin typeface="Cambria" pitchFamily="18" charset="0"/>
            </a:endParaRPr>
          </a:p>
          <a:p>
            <a:pPr marL="514350" indent="-514350" algn="just">
              <a:lnSpc>
                <a:spcPct val="150000"/>
              </a:lnSpc>
              <a:buAutoNum type="arabicPeriod"/>
            </a:pPr>
            <a:r>
              <a:rPr lang="en-US" sz="2200" b="1" dirty="0" smtClean="0">
                <a:solidFill>
                  <a:schemeClr val="tx1"/>
                </a:solidFill>
                <a:latin typeface="Cambria" pitchFamily="18" charset="0"/>
              </a:rPr>
              <a:t>Enhanced evaporation </a:t>
            </a:r>
          </a:p>
          <a:p>
            <a:pPr marL="514350" indent="-514350" algn="just">
              <a:lnSpc>
                <a:spcPct val="150000"/>
              </a:lnSpc>
              <a:buAutoNum type="arabicPeriod"/>
            </a:pPr>
            <a:r>
              <a:rPr lang="en-US" sz="2200" b="1" dirty="0" smtClean="0">
                <a:solidFill>
                  <a:schemeClr val="tx1"/>
                </a:solidFill>
                <a:latin typeface="Cambria" pitchFamily="18" charset="0"/>
              </a:rPr>
              <a:t>Lowered BMR</a:t>
            </a:r>
          </a:p>
          <a:p>
            <a:pPr marL="514350" indent="-514350" algn="just">
              <a:lnSpc>
                <a:spcPct val="150000"/>
              </a:lnSpc>
              <a:buAutoNum type="arabicPeriod"/>
            </a:pPr>
            <a:r>
              <a:rPr lang="en-US" sz="2200" b="1" dirty="0" smtClean="0">
                <a:solidFill>
                  <a:schemeClr val="tx1"/>
                </a:solidFill>
                <a:latin typeface="Cambria" pitchFamily="18" charset="0"/>
              </a:rPr>
              <a:t>Use of Behavioral </a:t>
            </a:r>
            <a:r>
              <a:rPr lang="mr-IN" sz="2200" b="1" dirty="0" smtClean="0">
                <a:solidFill>
                  <a:schemeClr val="tx1"/>
                </a:solidFill>
                <a:latin typeface="Cambria" pitchFamily="18" charset="0"/>
              </a:rPr>
              <a:t>mechanisms</a:t>
            </a:r>
            <a:endParaRPr lang="en-US" sz="2200" b="1" dirty="0" smtClean="0">
              <a:solidFill>
                <a:schemeClr val="tx1"/>
              </a:solidFill>
              <a:latin typeface="Cambria"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534400" cy="517064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just">
              <a:lnSpc>
                <a:spcPct val="150000"/>
              </a:lnSpc>
            </a:pPr>
            <a:r>
              <a:rPr lang="en-US" sz="2200" b="1" dirty="0" smtClean="0">
                <a:solidFill>
                  <a:schemeClr val="tx1"/>
                </a:solidFill>
                <a:latin typeface="Cambria" pitchFamily="18" charset="0"/>
              </a:rPr>
              <a:t>2.2.2. Adaptive Response to Temperature </a:t>
            </a:r>
          </a:p>
          <a:p>
            <a:pPr marL="514350" indent="-514350" algn="just">
              <a:lnSpc>
                <a:spcPct val="150000"/>
              </a:lnSpc>
              <a:buAutoNum type="arabicPeriod"/>
            </a:pPr>
            <a:r>
              <a:rPr lang="en-US" sz="2200" b="1" dirty="0" smtClean="0">
                <a:solidFill>
                  <a:schemeClr val="tx1"/>
                </a:solidFill>
                <a:latin typeface="Cambria" pitchFamily="18" charset="0"/>
              </a:rPr>
              <a:t>Daily torpor – It is temporary or short term hibernation. It is commonly seen in small sized animals. It is a form of adaptive hypothermia. In this, there is decline in core body temperature. </a:t>
            </a:r>
          </a:p>
          <a:p>
            <a:pPr marL="514350" indent="-514350" algn="just">
              <a:lnSpc>
                <a:spcPct val="150000"/>
              </a:lnSpc>
              <a:buAutoNum type="arabicPeriod"/>
            </a:pPr>
            <a:r>
              <a:rPr lang="en-US" sz="2200" b="1" dirty="0" smtClean="0">
                <a:solidFill>
                  <a:schemeClr val="tx1"/>
                </a:solidFill>
                <a:latin typeface="Cambria" pitchFamily="18" charset="0"/>
              </a:rPr>
              <a:t>Hibernation – It is the phenomenon where the animal goes under seasonal dormancy to escape from excessive cold. </a:t>
            </a:r>
          </a:p>
          <a:p>
            <a:pPr marL="514350" indent="-514350" algn="just">
              <a:lnSpc>
                <a:spcPct val="150000"/>
              </a:lnSpc>
              <a:buAutoNum type="arabicPeriod"/>
            </a:pPr>
            <a:r>
              <a:rPr lang="en-US" sz="2200" b="1" dirty="0" smtClean="0">
                <a:solidFill>
                  <a:schemeClr val="tx1"/>
                </a:solidFill>
                <a:latin typeface="Cambria" pitchFamily="18" charset="0"/>
              </a:rPr>
              <a:t>Aestivation- It is state of dormancy exhibited by animals especially in summer to escape the surrounding scorching heat of sun.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5344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just">
              <a:lnSpc>
                <a:spcPct val="150000"/>
              </a:lnSpc>
            </a:pPr>
            <a:r>
              <a:rPr lang="en-US" sz="2200" b="1" dirty="0" smtClean="0">
                <a:solidFill>
                  <a:schemeClr val="tx1"/>
                </a:solidFill>
                <a:latin typeface="Cambria" pitchFamily="18" charset="0"/>
              </a:rPr>
              <a:t>2.3. Osmotic and ionic regulation</a:t>
            </a:r>
          </a:p>
          <a:p>
            <a:pPr marL="514350" indent="-514350" algn="just">
              <a:lnSpc>
                <a:spcPct val="150000"/>
              </a:lnSpc>
            </a:pPr>
            <a:r>
              <a:rPr lang="en-US" sz="2200" b="1" dirty="0" smtClean="0">
                <a:solidFill>
                  <a:schemeClr val="tx1"/>
                </a:solidFill>
                <a:latin typeface="Cambria" pitchFamily="18" charset="0"/>
              </a:rPr>
              <a:t>Hypo-osmotic Environment </a:t>
            </a:r>
          </a:p>
          <a:p>
            <a:pPr marL="514350" indent="-514350" algn="just">
              <a:lnSpc>
                <a:spcPct val="150000"/>
              </a:lnSpc>
            </a:pPr>
            <a:r>
              <a:rPr lang="en-US" sz="2200" b="1" dirty="0" smtClean="0">
                <a:solidFill>
                  <a:schemeClr val="tx1"/>
                </a:solidFill>
                <a:latin typeface="Cambria" pitchFamily="18" charset="0"/>
              </a:rPr>
              <a:t>Example : Freshwater body. </a:t>
            </a:r>
          </a:p>
          <a:p>
            <a:pPr marL="514350" indent="-514350" algn="just">
              <a:lnSpc>
                <a:spcPct val="150000"/>
              </a:lnSpc>
            </a:pPr>
            <a:r>
              <a:rPr lang="en-US" sz="2200" b="1" dirty="0" smtClean="0">
                <a:solidFill>
                  <a:schemeClr val="tx1"/>
                </a:solidFill>
                <a:latin typeface="Cambria" pitchFamily="18" charset="0"/>
              </a:rPr>
              <a:t>	</a:t>
            </a:r>
            <a:r>
              <a:rPr lang="en-US" sz="2200" b="1" dirty="0" smtClean="0">
                <a:solidFill>
                  <a:srgbClr val="FF0000"/>
                </a:solidFill>
                <a:latin typeface="Cambria" pitchFamily="18" charset="0"/>
              </a:rPr>
              <a:t>In Freshwater habitat, the osmotic pressure is low due to the presence of ions in very dilute form as compared to concentration in sea water.   </a:t>
            </a:r>
            <a:endParaRPr lang="en-US" sz="2200" b="1" dirty="0" smtClean="0">
              <a:solidFill>
                <a:schemeClr val="tx1"/>
              </a:solidFill>
              <a:latin typeface="Cambria" pitchFamily="18" charset="0"/>
            </a:endParaRPr>
          </a:p>
          <a:p>
            <a:pPr marL="514350" indent="-514350" algn="just">
              <a:lnSpc>
                <a:spcPct val="150000"/>
              </a:lnSpc>
            </a:pPr>
            <a:r>
              <a:rPr lang="en-US" sz="2200" b="1" dirty="0" smtClean="0">
                <a:solidFill>
                  <a:srgbClr val="002060"/>
                </a:solidFill>
                <a:latin typeface="Cambria" pitchFamily="18" charset="0"/>
              </a:rPr>
              <a:t>Adaptations that are seen in Freshwater Animals </a:t>
            </a:r>
          </a:p>
          <a:p>
            <a:pPr marL="514350" indent="-514350" algn="just">
              <a:lnSpc>
                <a:spcPct val="150000"/>
              </a:lnSpc>
            </a:pPr>
            <a:r>
              <a:rPr lang="en-US" sz="2200" b="1" dirty="0" smtClean="0">
                <a:solidFill>
                  <a:schemeClr val="tx1"/>
                </a:solidFill>
                <a:latin typeface="Cambria" pitchFamily="18" charset="0"/>
              </a:rPr>
              <a:t>1. Contractile vacuole present.</a:t>
            </a:r>
          </a:p>
          <a:p>
            <a:pPr marL="514350" indent="-514350" algn="just">
              <a:lnSpc>
                <a:spcPct val="150000"/>
              </a:lnSpc>
            </a:pPr>
            <a:r>
              <a:rPr lang="en-US" sz="2200" b="1" dirty="0" smtClean="0">
                <a:solidFill>
                  <a:schemeClr val="tx1"/>
                </a:solidFill>
                <a:latin typeface="Cambria" pitchFamily="18" charset="0"/>
              </a:rPr>
              <a:t>2. Production of very dilute urine.</a:t>
            </a:r>
          </a:p>
          <a:p>
            <a:pPr marL="514350" indent="-514350" algn="just">
              <a:lnSpc>
                <a:spcPct val="150000"/>
              </a:lnSpc>
            </a:pPr>
            <a:r>
              <a:rPr lang="en-US" sz="2200" b="1" dirty="0" smtClean="0">
                <a:solidFill>
                  <a:schemeClr val="tx1"/>
                </a:solidFill>
                <a:latin typeface="Cambria" pitchFamily="18" charset="0"/>
              </a:rPr>
              <a:t>3. Presence of protective and </a:t>
            </a:r>
            <a:r>
              <a:rPr lang="en-US" sz="2200" b="1" dirty="0" err="1" smtClean="0">
                <a:solidFill>
                  <a:schemeClr val="tx1"/>
                </a:solidFill>
                <a:latin typeface="Cambria" pitchFamily="18" charset="0"/>
              </a:rPr>
              <a:t>impermiable</a:t>
            </a:r>
            <a:r>
              <a:rPr lang="en-US" sz="2200" b="1" dirty="0" smtClean="0">
                <a:solidFill>
                  <a:schemeClr val="tx1"/>
                </a:solidFill>
                <a:latin typeface="Cambria" pitchFamily="18" charset="0"/>
              </a:rPr>
              <a:t> covering on body surface. </a:t>
            </a:r>
          </a:p>
          <a:p>
            <a:pPr marL="514350" indent="-514350" algn="just">
              <a:lnSpc>
                <a:spcPct val="150000"/>
              </a:lnSpc>
            </a:pPr>
            <a:r>
              <a:rPr lang="en-US" sz="2200" b="1" dirty="0" smtClean="0">
                <a:solidFill>
                  <a:schemeClr val="tx1"/>
                </a:solidFill>
                <a:latin typeface="Cambria" pitchFamily="18" charset="0"/>
              </a:rPr>
              <a:t>4.  Ability to obtain salts through diet.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5344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just">
              <a:lnSpc>
                <a:spcPct val="150000"/>
              </a:lnSpc>
            </a:pPr>
            <a:r>
              <a:rPr lang="en-US" sz="2200" b="1" dirty="0" err="1" smtClean="0">
                <a:solidFill>
                  <a:schemeClr val="tx1"/>
                </a:solidFill>
                <a:latin typeface="Cambria" pitchFamily="18" charset="0"/>
              </a:rPr>
              <a:t>Hyperosmotic</a:t>
            </a:r>
            <a:r>
              <a:rPr lang="en-US" sz="2200" b="1" dirty="0" smtClean="0">
                <a:solidFill>
                  <a:schemeClr val="tx1"/>
                </a:solidFill>
                <a:latin typeface="Cambria" pitchFamily="18" charset="0"/>
              </a:rPr>
              <a:t> Environment </a:t>
            </a:r>
          </a:p>
          <a:p>
            <a:pPr marL="514350" indent="-514350" algn="just">
              <a:lnSpc>
                <a:spcPct val="150000"/>
              </a:lnSpc>
            </a:pPr>
            <a:r>
              <a:rPr lang="en-US" sz="2200" b="1" dirty="0" smtClean="0">
                <a:solidFill>
                  <a:schemeClr val="tx1"/>
                </a:solidFill>
                <a:latin typeface="Cambria" pitchFamily="18" charset="0"/>
              </a:rPr>
              <a:t>Example : Marine environment has very high osmotic pressure. Salts contents are very high. The animals in the marine environment are </a:t>
            </a:r>
            <a:r>
              <a:rPr lang="en-US" sz="2200" b="1" dirty="0" err="1" smtClean="0">
                <a:solidFill>
                  <a:schemeClr val="tx1"/>
                </a:solidFill>
                <a:latin typeface="Cambria" pitchFamily="18" charset="0"/>
              </a:rPr>
              <a:t>hypoosmotic</a:t>
            </a:r>
            <a:r>
              <a:rPr lang="en-US" sz="2200" b="1" dirty="0" smtClean="0">
                <a:solidFill>
                  <a:schemeClr val="tx1"/>
                </a:solidFill>
                <a:latin typeface="Cambria" pitchFamily="18" charset="0"/>
              </a:rPr>
              <a:t> to their surrounding environment . Hence, they tend to lose water by osmosis and conserve the salts by diffusion. </a:t>
            </a:r>
          </a:p>
          <a:p>
            <a:pPr marL="514350" indent="-514350" algn="just">
              <a:lnSpc>
                <a:spcPct val="150000"/>
              </a:lnSpc>
            </a:pPr>
            <a:r>
              <a:rPr lang="en-US" sz="2200" b="1" dirty="0" smtClean="0">
                <a:solidFill>
                  <a:schemeClr val="tx1"/>
                </a:solidFill>
                <a:latin typeface="Cambria" pitchFamily="18" charset="0"/>
              </a:rPr>
              <a:t>Physiological Adaptations seen in Marine animals </a:t>
            </a:r>
          </a:p>
          <a:p>
            <a:pPr marL="514350" indent="-514350" algn="just">
              <a:lnSpc>
                <a:spcPct val="150000"/>
              </a:lnSpc>
              <a:buAutoNum type="arabicPeriod"/>
            </a:pPr>
            <a:r>
              <a:rPr lang="en-US" sz="2200" b="1" dirty="0" smtClean="0">
                <a:solidFill>
                  <a:schemeClr val="tx1"/>
                </a:solidFill>
                <a:latin typeface="Cambria" pitchFamily="18" charset="0"/>
              </a:rPr>
              <a:t>Presence of covering on body surface. </a:t>
            </a:r>
          </a:p>
          <a:p>
            <a:pPr marL="514350" indent="-514350" algn="just">
              <a:lnSpc>
                <a:spcPct val="150000"/>
              </a:lnSpc>
              <a:buAutoNum type="arabicPeriod"/>
            </a:pPr>
            <a:r>
              <a:rPr lang="en-US" sz="2200" b="1" dirty="0" smtClean="0">
                <a:solidFill>
                  <a:schemeClr val="tx1"/>
                </a:solidFill>
                <a:latin typeface="Cambria" pitchFamily="18" charset="0"/>
              </a:rPr>
              <a:t>Drinking the medium.</a:t>
            </a:r>
          </a:p>
          <a:p>
            <a:pPr marL="514350" indent="-514350" algn="just">
              <a:lnSpc>
                <a:spcPct val="150000"/>
              </a:lnSpc>
              <a:buAutoNum type="arabicPeriod"/>
            </a:pPr>
            <a:r>
              <a:rPr lang="en-US" sz="2200" b="1" dirty="0" smtClean="0">
                <a:solidFill>
                  <a:schemeClr val="tx1"/>
                </a:solidFill>
                <a:latin typeface="Cambria" pitchFamily="18" charset="0"/>
              </a:rPr>
              <a:t>Morphological changes in renal system. </a:t>
            </a:r>
          </a:p>
          <a:p>
            <a:pPr marL="514350" indent="-514350" algn="just">
              <a:lnSpc>
                <a:spcPct val="150000"/>
              </a:lnSpc>
              <a:buAutoNum type="arabicPeriod"/>
            </a:pPr>
            <a:r>
              <a:rPr lang="en-US" sz="2200" b="1" dirty="0" err="1" smtClean="0">
                <a:solidFill>
                  <a:schemeClr val="tx1"/>
                </a:solidFill>
                <a:latin typeface="Cambria" pitchFamily="18" charset="0"/>
              </a:rPr>
              <a:t>Retension</a:t>
            </a:r>
            <a:r>
              <a:rPr lang="en-US" sz="2200" b="1" dirty="0" smtClean="0">
                <a:solidFill>
                  <a:schemeClr val="tx1"/>
                </a:solidFill>
                <a:latin typeface="Cambria" pitchFamily="18" charset="0"/>
              </a:rPr>
              <a:t> of salts in the body. </a:t>
            </a:r>
          </a:p>
          <a:p>
            <a:pPr marL="514350" indent="-514350" algn="just">
              <a:lnSpc>
                <a:spcPct val="150000"/>
              </a:lnSpc>
              <a:buAutoNum type="arabicPeriod"/>
            </a:pPr>
            <a:r>
              <a:rPr lang="en-US" sz="2200" b="1" dirty="0" smtClean="0">
                <a:solidFill>
                  <a:schemeClr val="tx1"/>
                </a:solidFill>
                <a:latin typeface="Cambria" pitchFamily="18" charset="0"/>
              </a:rPr>
              <a:t>Presence of isotonic body fluids.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3058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800" b="1" dirty="0" smtClean="0">
                <a:solidFill>
                  <a:srgbClr val="FF0000"/>
                </a:solidFill>
                <a:latin typeface="Cambria" pitchFamily="18" charset="0"/>
              </a:rPr>
              <a:t>Body Clock : Circadian and Diurnal rhythm</a:t>
            </a:r>
          </a:p>
          <a:p>
            <a:pPr algn="just"/>
            <a:endParaRPr lang="en-US" sz="2800" b="1" dirty="0" smtClean="0">
              <a:solidFill>
                <a:srgbClr val="FF0000"/>
              </a:solidFill>
              <a:latin typeface="Cambria" pitchFamily="18" charset="0"/>
            </a:endParaRPr>
          </a:p>
          <a:p>
            <a:pPr algn="just">
              <a:buFont typeface="Arial" pitchFamily="34" charset="0"/>
              <a:buChar char="•"/>
            </a:pPr>
            <a:r>
              <a:rPr lang="en-US" b="1" dirty="0" smtClean="0">
                <a:solidFill>
                  <a:schemeClr val="tx1"/>
                </a:solidFill>
                <a:latin typeface="Cambria" pitchFamily="18" charset="0"/>
              </a:rPr>
              <a:t>	</a:t>
            </a:r>
            <a:r>
              <a:rPr lang="en-US" sz="2000" b="1" dirty="0" smtClean="0">
                <a:solidFill>
                  <a:schemeClr val="tx1"/>
                </a:solidFill>
                <a:latin typeface="Cambria" pitchFamily="18" charset="0"/>
              </a:rPr>
              <a:t>Animals Exhibit certain behavior patterns that occur at 	regular interval of time. This rhythmic pattern of behavior is 	based on internal </a:t>
            </a:r>
            <a:r>
              <a:rPr lang="en-US" sz="2000" b="1" dirty="0" err="1" smtClean="0">
                <a:solidFill>
                  <a:schemeClr val="tx1"/>
                </a:solidFill>
                <a:latin typeface="Cambria" pitchFamily="18" charset="0"/>
              </a:rPr>
              <a:t>rythms</a:t>
            </a:r>
            <a:r>
              <a:rPr lang="en-US" sz="2000" b="1" dirty="0" smtClean="0">
                <a:solidFill>
                  <a:schemeClr val="tx1"/>
                </a:solidFill>
                <a:latin typeface="Cambria" pitchFamily="18" charset="0"/>
              </a:rPr>
              <a:t> and external cues or timers  </a:t>
            </a:r>
          </a:p>
          <a:p>
            <a:pPr algn="just">
              <a:buFont typeface="Arial" pitchFamily="34" charset="0"/>
              <a:buChar char="•"/>
            </a:pPr>
            <a:endParaRPr lang="en-US" sz="2000" b="1" dirty="0" smtClean="0">
              <a:solidFill>
                <a:schemeClr val="tx1"/>
              </a:solidFill>
              <a:latin typeface="Cambria" pitchFamily="18" charset="0"/>
            </a:endParaRPr>
          </a:p>
          <a:p>
            <a:pPr algn="just">
              <a:buFont typeface="Arial" pitchFamily="34" charset="0"/>
              <a:buChar char="•"/>
            </a:pPr>
            <a:r>
              <a:rPr lang="en-US" sz="2000" b="1" dirty="0" smtClean="0">
                <a:solidFill>
                  <a:schemeClr val="tx1"/>
                </a:solidFill>
                <a:latin typeface="Cambria" pitchFamily="18" charset="0"/>
              </a:rPr>
              <a:t>	</a:t>
            </a:r>
            <a:r>
              <a:rPr lang="en-US" sz="2000" b="1" i="1" dirty="0" smtClean="0">
                <a:solidFill>
                  <a:srgbClr val="FF0000"/>
                </a:solidFill>
                <a:latin typeface="Cambria" pitchFamily="18" charset="0"/>
              </a:rPr>
              <a:t>Intrinsic or </a:t>
            </a:r>
            <a:r>
              <a:rPr lang="en-US" sz="2000" b="1" i="1" dirty="0" err="1" smtClean="0">
                <a:solidFill>
                  <a:srgbClr val="FF0000"/>
                </a:solidFill>
                <a:latin typeface="Cambria" pitchFamily="18" charset="0"/>
              </a:rPr>
              <a:t>endogemous</a:t>
            </a:r>
            <a:r>
              <a:rPr lang="en-US" sz="2000" b="1" i="1" dirty="0" smtClean="0">
                <a:solidFill>
                  <a:srgbClr val="FF0000"/>
                </a:solidFill>
                <a:latin typeface="Cambria" pitchFamily="18" charset="0"/>
              </a:rPr>
              <a:t> physiological timing mechanisms 	are termed as Body Clock. </a:t>
            </a:r>
          </a:p>
          <a:p>
            <a:pPr algn="just">
              <a:buFont typeface="Arial" pitchFamily="34" charset="0"/>
              <a:buChar char="•"/>
            </a:pPr>
            <a:endParaRPr lang="en-US" sz="2000" b="1" dirty="0" smtClean="0">
              <a:solidFill>
                <a:schemeClr val="tx1"/>
              </a:solidFill>
              <a:latin typeface="Cambria" pitchFamily="18" charset="0"/>
            </a:endParaRPr>
          </a:p>
          <a:p>
            <a:pPr algn="just">
              <a:buFont typeface="Arial" pitchFamily="34" charset="0"/>
              <a:buChar char="•"/>
            </a:pPr>
            <a:r>
              <a:rPr lang="en-US" sz="2000" b="1" dirty="0" smtClean="0">
                <a:solidFill>
                  <a:schemeClr val="tx1"/>
                </a:solidFill>
                <a:latin typeface="Cambria" pitchFamily="18" charset="0"/>
              </a:rPr>
              <a:t>	Animal body clock are considered as  organism’s innate 	timing 	device, since they schedule different body functions 	and activities of particular times of day or season. </a:t>
            </a:r>
          </a:p>
          <a:p>
            <a:pPr algn="just">
              <a:buFont typeface="Arial" pitchFamily="34" charset="0"/>
              <a:buChar char="•"/>
            </a:pPr>
            <a:endParaRPr lang="en-US" sz="2000" b="1" dirty="0" smtClean="0">
              <a:solidFill>
                <a:schemeClr val="tx1"/>
              </a:solidFill>
              <a:latin typeface="Cambria" pitchFamily="18" charset="0"/>
            </a:endParaRPr>
          </a:p>
          <a:p>
            <a:pPr algn="just">
              <a:buFont typeface="Arial" pitchFamily="34" charset="0"/>
              <a:buChar char="•"/>
            </a:pPr>
            <a:r>
              <a:rPr lang="en-US" sz="2000" b="1" dirty="0" smtClean="0">
                <a:solidFill>
                  <a:schemeClr val="tx1"/>
                </a:solidFill>
                <a:latin typeface="Cambria" pitchFamily="18" charset="0"/>
              </a:rPr>
              <a:t>	</a:t>
            </a:r>
            <a:r>
              <a:rPr lang="en-US" sz="2000" b="1" i="1" dirty="0" smtClean="0">
                <a:solidFill>
                  <a:srgbClr val="FF0000"/>
                </a:solidFill>
                <a:latin typeface="Cambria" pitchFamily="18" charset="0"/>
              </a:rPr>
              <a:t>Frenchman de </a:t>
            </a:r>
            <a:r>
              <a:rPr lang="en-US" sz="2000" b="1" i="1" dirty="0" err="1" smtClean="0">
                <a:solidFill>
                  <a:srgbClr val="FF0000"/>
                </a:solidFill>
                <a:latin typeface="Cambria" pitchFamily="18" charset="0"/>
              </a:rPr>
              <a:t>Mairan</a:t>
            </a:r>
            <a:r>
              <a:rPr lang="en-US" sz="2000" b="1" i="1" dirty="0" smtClean="0">
                <a:solidFill>
                  <a:srgbClr val="FF0000"/>
                </a:solidFill>
                <a:latin typeface="Cambria" pitchFamily="18" charset="0"/>
              </a:rPr>
              <a:t> in 1729 first demonstrated existence of 	body clock.</a:t>
            </a:r>
          </a:p>
          <a:p>
            <a:pPr algn="just">
              <a:buFont typeface="Arial" pitchFamily="34" charset="0"/>
              <a:buChar char="•"/>
            </a:pPr>
            <a:endParaRPr lang="en-US" sz="2000" b="1" dirty="0" smtClean="0">
              <a:solidFill>
                <a:schemeClr val="tx1"/>
              </a:solidFill>
              <a:latin typeface="Cambria" pitchFamily="18" charset="0"/>
            </a:endParaRPr>
          </a:p>
          <a:p>
            <a:pPr algn="just">
              <a:buFont typeface="Arial" pitchFamily="34" charset="0"/>
              <a:buChar char="•"/>
            </a:pPr>
            <a:r>
              <a:rPr lang="en-US" sz="2000" b="1" dirty="0" smtClean="0">
                <a:solidFill>
                  <a:schemeClr val="tx1"/>
                </a:solidFill>
                <a:latin typeface="Cambria" pitchFamily="18" charset="0"/>
              </a:rPr>
              <a:t>	Ex- plant leaves are raised or lowered in daily rhythm even 	when 	they are kept in constant darkness and at a constant 	temperature.  </a:t>
            </a:r>
            <a:endParaRPr lang="en-US" sz="2000" b="1" dirty="0">
              <a:solidFill>
                <a:schemeClr val="tx1"/>
              </a:solidFill>
              <a:latin typeface="Cambria"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63860"/>
            <a:ext cx="8915400" cy="669414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Living in Terrestrial Environment </a:t>
            </a:r>
          </a:p>
          <a:p>
            <a:pPr marL="514350" indent="-514350" algn="just">
              <a:lnSpc>
                <a:spcPct val="150000"/>
              </a:lnSpc>
            </a:pPr>
            <a:r>
              <a:rPr lang="en-US" sz="2200" b="1" dirty="0" smtClean="0">
                <a:solidFill>
                  <a:srgbClr val="C00000"/>
                </a:solidFill>
                <a:latin typeface="Cambria" pitchFamily="18" charset="0"/>
              </a:rPr>
              <a:t>It represents the land </a:t>
            </a:r>
            <a:r>
              <a:rPr lang="en-US" sz="2200" b="1" dirty="0" err="1" smtClean="0">
                <a:solidFill>
                  <a:srgbClr val="C00000"/>
                </a:solidFill>
                <a:latin typeface="Cambria" pitchFamily="18" charset="0"/>
              </a:rPr>
              <a:t>portionn</a:t>
            </a:r>
            <a:r>
              <a:rPr lang="en-US" sz="2200" b="1" dirty="0" smtClean="0">
                <a:solidFill>
                  <a:srgbClr val="C00000"/>
                </a:solidFill>
                <a:latin typeface="Cambria" pitchFamily="18" charset="0"/>
              </a:rPr>
              <a:t> and shows high ecological niches.</a:t>
            </a:r>
          </a:p>
          <a:p>
            <a:pPr marL="514350" indent="-514350" algn="just">
              <a:lnSpc>
                <a:spcPct val="150000"/>
              </a:lnSpc>
            </a:pPr>
            <a:r>
              <a:rPr lang="en-US" sz="2200" b="1" dirty="0" smtClean="0">
                <a:solidFill>
                  <a:srgbClr val="C00000"/>
                </a:solidFill>
                <a:latin typeface="Cambria" pitchFamily="18" charset="0"/>
              </a:rPr>
              <a:t>It lacks water an d salts in the surrounding medium. </a:t>
            </a:r>
          </a:p>
          <a:p>
            <a:pPr marL="514350" indent="-514350" algn="just">
              <a:lnSpc>
                <a:spcPct val="150000"/>
              </a:lnSpc>
            </a:pPr>
            <a:r>
              <a:rPr lang="en-US" sz="2200" b="1" dirty="0" smtClean="0">
                <a:solidFill>
                  <a:srgbClr val="C00000"/>
                </a:solidFill>
                <a:latin typeface="Cambria" pitchFamily="18" charset="0"/>
              </a:rPr>
              <a:t>The terrestrial environment is of two types namely, </a:t>
            </a:r>
          </a:p>
          <a:p>
            <a:pPr marL="514350" indent="-514350" algn="just">
              <a:lnSpc>
                <a:spcPct val="150000"/>
              </a:lnSpc>
              <a:buAutoNum type="arabicPeriod"/>
            </a:pPr>
            <a:r>
              <a:rPr lang="en-US" sz="2200" b="1" dirty="0" err="1" smtClean="0">
                <a:solidFill>
                  <a:schemeClr val="tx1"/>
                </a:solidFill>
                <a:latin typeface="Cambria" pitchFamily="18" charset="0"/>
              </a:rPr>
              <a:t>Humidic</a:t>
            </a:r>
            <a:r>
              <a:rPr lang="en-US" sz="2200" b="1" dirty="0" smtClean="0">
                <a:solidFill>
                  <a:schemeClr val="tx1"/>
                </a:solidFill>
                <a:latin typeface="Cambria" pitchFamily="18" charset="0"/>
              </a:rPr>
              <a:t> Terrestrial Environment </a:t>
            </a:r>
          </a:p>
          <a:p>
            <a:pPr marL="514350" indent="-514350" algn="just">
              <a:lnSpc>
                <a:spcPct val="150000"/>
              </a:lnSpc>
            </a:pPr>
            <a:r>
              <a:rPr lang="en-US" sz="2200" b="1" dirty="0" smtClean="0">
                <a:solidFill>
                  <a:srgbClr val="C00000"/>
                </a:solidFill>
                <a:latin typeface="Cambria" pitchFamily="18" charset="0"/>
              </a:rPr>
              <a:t>It  represents the moist/ humid, water rich micro environments</a:t>
            </a:r>
            <a:r>
              <a:rPr lang="en-US" sz="2200" b="1" dirty="0" smtClean="0">
                <a:solidFill>
                  <a:schemeClr val="tx1"/>
                </a:solidFill>
                <a:latin typeface="Cambria" pitchFamily="18" charset="0"/>
              </a:rPr>
              <a:t>. </a:t>
            </a:r>
          </a:p>
          <a:p>
            <a:pPr marL="514350" indent="-514350" algn="just">
              <a:lnSpc>
                <a:spcPct val="150000"/>
              </a:lnSpc>
              <a:buAutoNum type="arabicPeriod"/>
            </a:pPr>
            <a:r>
              <a:rPr lang="en-US" sz="2200" b="1" dirty="0" smtClean="0">
                <a:solidFill>
                  <a:schemeClr val="tx1"/>
                </a:solidFill>
                <a:latin typeface="Cambria" pitchFamily="18" charset="0"/>
              </a:rPr>
              <a:t>Xeric Terrestrial Environment </a:t>
            </a:r>
          </a:p>
          <a:p>
            <a:pPr marL="514350" indent="-514350" algn="just">
              <a:lnSpc>
                <a:spcPct val="150000"/>
              </a:lnSpc>
            </a:pPr>
            <a:r>
              <a:rPr lang="en-US" sz="2200" b="1" dirty="0" smtClean="0">
                <a:solidFill>
                  <a:srgbClr val="C00000"/>
                </a:solidFill>
                <a:latin typeface="Cambria" pitchFamily="18" charset="0"/>
              </a:rPr>
              <a:t>It represents the dry, water – poor places. </a:t>
            </a:r>
          </a:p>
          <a:p>
            <a:pPr marL="514350" indent="-514350" algn="just">
              <a:lnSpc>
                <a:spcPct val="150000"/>
              </a:lnSpc>
            </a:pPr>
            <a:r>
              <a:rPr lang="en-US" sz="2200" b="1" dirty="0" smtClean="0">
                <a:solidFill>
                  <a:srgbClr val="FF0000"/>
                </a:solidFill>
                <a:latin typeface="Cambria" pitchFamily="18" charset="0"/>
              </a:rPr>
              <a:t>Physiological adaptations in terrestrial animals </a:t>
            </a:r>
          </a:p>
          <a:p>
            <a:pPr marL="514350" indent="-514350" algn="just">
              <a:lnSpc>
                <a:spcPct val="150000"/>
              </a:lnSpc>
            </a:pPr>
            <a:r>
              <a:rPr lang="en-US" sz="2200" b="1" dirty="0" smtClean="0">
                <a:solidFill>
                  <a:srgbClr val="002060"/>
                </a:solidFill>
                <a:latin typeface="Cambria" pitchFamily="18" charset="0"/>
              </a:rPr>
              <a:t>Reduction of the </a:t>
            </a:r>
            <a:r>
              <a:rPr lang="en-US" sz="2200" b="1" dirty="0" err="1" smtClean="0">
                <a:solidFill>
                  <a:srgbClr val="002060"/>
                </a:solidFill>
                <a:latin typeface="Cambria" pitchFamily="18" charset="0"/>
              </a:rPr>
              <a:t>permiability</a:t>
            </a:r>
            <a:r>
              <a:rPr lang="en-US" sz="2200" b="1" dirty="0" smtClean="0">
                <a:solidFill>
                  <a:srgbClr val="002060"/>
                </a:solidFill>
                <a:latin typeface="Cambria" pitchFamily="18" charset="0"/>
              </a:rPr>
              <a:t> of the skin. </a:t>
            </a:r>
          </a:p>
          <a:p>
            <a:pPr marL="514350" indent="-514350" algn="just">
              <a:lnSpc>
                <a:spcPct val="150000"/>
              </a:lnSpc>
            </a:pPr>
            <a:r>
              <a:rPr lang="en-US" sz="2200" b="1" dirty="0" smtClean="0">
                <a:solidFill>
                  <a:srgbClr val="002060"/>
                </a:solidFill>
                <a:latin typeface="Cambria" pitchFamily="18" charset="0"/>
              </a:rPr>
              <a:t>Presence of marked </a:t>
            </a:r>
            <a:r>
              <a:rPr lang="en-US" sz="2200" b="1" dirty="0" err="1" smtClean="0">
                <a:solidFill>
                  <a:srgbClr val="002060"/>
                </a:solidFill>
                <a:latin typeface="Cambria" pitchFamily="18" charset="0"/>
              </a:rPr>
              <a:t>talerance</a:t>
            </a:r>
            <a:r>
              <a:rPr lang="en-US" sz="2200" b="1" dirty="0" smtClean="0">
                <a:solidFill>
                  <a:srgbClr val="002060"/>
                </a:solidFill>
                <a:latin typeface="Cambria" pitchFamily="18" charset="0"/>
              </a:rPr>
              <a:t> of destruction </a:t>
            </a:r>
          </a:p>
          <a:p>
            <a:pPr marL="514350" indent="-514350" algn="just">
              <a:lnSpc>
                <a:spcPct val="150000"/>
              </a:lnSpc>
            </a:pPr>
            <a:r>
              <a:rPr lang="en-US" sz="2200" b="1" dirty="0" smtClean="0">
                <a:solidFill>
                  <a:srgbClr val="002060"/>
                </a:solidFill>
                <a:latin typeface="Cambria" pitchFamily="18" charset="0"/>
              </a:rPr>
              <a:t>Absorption of water by rectum and </a:t>
            </a:r>
            <a:r>
              <a:rPr lang="en-US" sz="2200" b="1" dirty="0" err="1" smtClean="0">
                <a:solidFill>
                  <a:srgbClr val="002060"/>
                </a:solidFill>
                <a:latin typeface="Cambria" pitchFamily="18" charset="0"/>
              </a:rPr>
              <a:t>cloaca</a:t>
            </a:r>
            <a:r>
              <a:rPr lang="en-US" sz="2200" b="1" dirty="0" smtClean="0">
                <a:solidFill>
                  <a:srgbClr val="002060"/>
                </a:solidFill>
                <a:latin typeface="Cambria" pitchFamily="18" charset="0"/>
              </a:rPr>
              <a:t>. Absence of sweat glands.</a:t>
            </a:r>
          </a:p>
          <a:p>
            <a:pPr marL="514350" indent="-514350" algn="just">
              <a:lnSpc>
                <a:spcPct val="150000"/>
              </a:lnSpc>
            </a:pPr>
            <a:r>
              <a:rPr lang="en-US" sz="2200" b="1" dirty="0" err="1" smtClean="0">
                <a:solidFill>
                  <a:srgbClr val="002060"/>
                </a:solidFill>
                <a:latin typeface="Cambria" pitchFamily="18" charset="0"/>
              </a:rPr>
              <a:t>Reabsorption</a:t>
            </a:r>
            <a:r>
              <a:rPr lang="en-US" sz="2200" b="1" dirty="0" smtClean="0">
                <a:solidFill>
                  <a:srgbClr val="002060"/>
                </a:solidFill>
                <a:latin typeface="Cambria" pitchFamily="18" charset="0"/>
              </a:rPr>
              <a:t> of water from the urine. Use of metabolic water.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63860"/>
            <a:ext cx="8686800" cy="567847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Water absorption </a:t>
            </a:r>
          </a:p>
          <a:p>
            <a:pPr marL="514350" indent="-514350" algn="just">
              <a:lnSpc>
                <a:spcPct val="150000"/>
              </a:lnSpc>
            </a:pPr>
            <a:r>
              <a:rPr lang="en-US" sz="2200" b="1" dirty="0" smtClean="0">
                <a:solidFill>
                  <a:schemeClr val="tx1"/>
                </a:solidFill>
                <a:latin typeface="Cambria" pitchFamily="18" charset="0"/>
              </a:rPr>
              <a:t>	Water absorption is the ability by which animal take up large amount of water rapidly from the surroundings. </a:t>
            </a:r>
          </a:p>
          <a:p>
            <a:pPr marL="514350" indent="-514350" algn="just">
              <a:lnSpc>
                <a:spcPct val="150000"/>
              </a:lnSpc>
            </a:pPr>
            <a:r>
              <a:rPr lang="en-US" sz="2200" b="1" dirty="0" smtClean="0">
                <a:solidFill>
                  <a:schemeClr val="tx1"/>
                </a:solidFill>
                <a:latin typeface="Cambria" pitchFamily="18" charset="0"/>
              </a:rPr>
              <a:t>	This ability is seen  many animals </a:t>
            </a:r>
          </a:p>
          <a:p>
            <a:pPr marL="514350" indent="-514350" algn="just">
              <a:lnSpc>
                <a:spcPct val="150000"/>
              </a:lnSpc>
            </a:pPr>
            <a:r>
              <a:rPr lang="en-US" sz="2200" b="1" dirty="0" smtClean="0">
                <a:solidFill>
                  <a:schemeClr val="tx1"/>
                </a:solidFill>
                <a:latin typeface="Cambria" pitchFamily="18" charset="0"/>
              </a:rPr>
              <a:t>	</a:t>
            </a:r>
            <a:r>
              <a:rPr lang="en-US" sz="2200" b="1" dirty="0" err="1" smtClean="0">
                <a:solidFill>
                  <a:schemeClr val="tx1"/>
                </a:solidFill>
                <a:latin typeface="Cambria" pitchFamily="18" charset="0"/>
              </a:rPr>
              <a:t>Exmaple</a:t>
            </a:r>
            <a:r>
              <a:rPr lang="en-US" sz="2200" b="1" dirty="0" smtClean="0">
                <a:solidFill>
                  <a:schemeClr val="tx1"/>
                </a:solidFill>
                <a:latin typeface="Cambria" pitchFamily="18" charset="0"/>
              </a:rPr>
              <a:t> : Desert Frogs Arachnids, </a:t>
            </a:r>
            <a:r>
              <a:rPr lang="en-US" sz="2200" b="1" dirty="0" err="1" smtClean="0">
                <a:solidFill>
                  <a:schemeClr val="tx1"/>
                </a:solidFill>
                <a:latin typeface="Cambria" pitchFamily="18" charset="0"/>
              </a:rPr>
              <a:t>Milipedes</a:t>
            </a:r>
            <a:r>
              <a:rPr lang="en-US" sz="2200" b="1" dirty="0" smtClean="0">
                <a:solidFill>
                  <a:schemeClr val="tx1"/>
                </a:solidFill>
                <a:latin typeface="Cambria" pitchFamily="18" charset="0"/>
              </a:rPr>
              <a:t> and in insects. </a:t>
            </a:r>
          </a:p>
          <a:p>
            <a:pPr marL="514350" indent="-514350" algn="just">
              <a:lnSpc>
                <a:spcPct val="150000"/>
              </a:lnSpc>
            </a:pPr>
            <a:r>
              <a:rPr lang="en-US" sz="2200" b="1" dirty="0" smtClean="0">
                <a:solidFill>
                  <a:schemeClr val="tx1"/>
                </a:solidFill>
                <a:latin typeface="Cambria" pitchFamily="18" charset="0"/>
              </a:rPr>
              <a:t>	Water absorption is associated with the capacity of tissue dehydration, absence of moist foods and limited source of drinking water. </a:t>
            </a:r>
          </a:p>
          <a:p>
            <a:pPr marL="514350" indent="-514350" algn="just">
              <a:lnSpc>
                <a:spcPct val="150000"/>
              </a:lnSpc>
            </a:pPr>
            <a:r>
              <a:rPr lang="en-US" sz="2200" b="1" dirty="0" smtClean="0">
                <a:solidFill>
                  <a:schemeClr val="tx1"/>
                </a:solidFill>
                <a:latin typeface="Cambria" pitchFamily="18" charset="0"/>
              </a:rPr>
              <a:t>	Water </a:t>
            </a:r>
            <a:r>
              <a:rPr lang="en-US" sz="2200" b="1" dirty="0" err="1" smtClean="0">
                <a:solidFill>
                  <a:schemeClr val="tx1"/>
                </a:solidFill>
                <a:latin typeface="Cambria" pitchFamily="18" charset="0"/>
              </a:rPr>
              <a:t>absortption</a:t>
            </a:r>
            <a:r>
              <a:rPr lang="en-US" sz="2200" b="1" dirty="0" smtClean="0">
                <a:solidFill>
                  <a:schemeClr val="tx1"/>
                </a:solidFill>
                <a:latin typeface="Cambria" pitchFamily="18" charset="0"/>
              </a:rPr>
              <a:t> is carried through various routes such as skin, most body surface, rectum and through hydrophilic cuticle.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63860"/>
            <a:ext cx="8686800" cy="669414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Salt water ingestion and excretion</a:t>
            </a:r>
          </a:p>
          <a:p>
            <a:pPr marL="514350" indent="-514350" algn="just">
              <a:lnSpc>
                <a:spcPct val="150000"/>
              </a:lnSpc>
            </a:pPr>
            <a:r>
              <a:rPr lang="en-US" sz="2200" b="1" dirty="0" smtClean="0">
                <a:solidFill>
                  <a:schemeClr val="tx1"/>
                </a:solidFill>
                <a:latin typeface="Cambria" pitchFamily="18" charset="0"/>
              </a:rPr>
              <a:t>	It is the process of maintenance of salt –water balance in the body. It depends on the environment. These animals show physiological and morphological  adaptations. These  includes development of orbital glands, nasal or salt glands as well as rectal glands in addition to the kidney.</a:t>
            </a:r>
          </a:p>
          <a:p>
            <a:pPr marL="514350" indent="-514350" algn="just">
              <a:lnSpc>
                <a:spcPct val="150000"/>
              </a:lnSpc>
            </a:pPr>
            <a:r>
              <a:rPr lang="en-US" sz="2200" b="1" dirty="0" smtClean="0">
                <a:solidFill>
                  <a:schemeClr val="tx1"/>
                </a:solidFill>
                <a:latin typeface="Cambria" pitchFamily="18" charset="0"/>
              </a:rPr>
              <a:t>	In animals, the extra load of their body salts incurred due to salt water ingestion is handled by </a:t>
            </a:r>
          </a:p>
          <a:p>
            <a:pPr marL="514350" indent="-514350" algn="just">
              <a:lnSpc>
                <a:spcPct val="150000"/>
              </a:lnSpc>
            </a:pPr>
            <a:r>
              <a:rPr lang="en-US" sz="2200" b="1" dirty="0" smtClean="0">
                <a:solidFill>
                  <a:schemeClr val="tx1"/>
                </a:solidFill>
                <a:latin typeface="Cambria" pitchFamily="18" charset="0"/>
              </a:rPr>
              <a:t>	1. Presence of ionic regulation surface.</a:t>
            </a:r>
          </a:p>
          <a:p>
            <a:pPr marL="514350" indent="-514350" algn="just">
              <a:lnSpc>
                <a:spcPct val="150000"/>
              </a:lnSpc>
            </a:pPr>
            <a:r>
              <a:rPr lang="en-US" sz="2200" b="1" dirty="0" smtClean="0">
                <a:solidFill>
                  <a:schemeClr val="tx1"/>
                </a:solidFill>
                <a:latin typeface="Cambria" pitchFamily="18" charset="0"/>
              </a:rPr>
              <a:t>	2. Presence of salt glands.</a:t>
            </a:r>
          </a:p>
          <a:p>
            <a:pPr marL="514350" indent="-514350" algn="just">
              <a:lnSpc>
                <a:spcPct val="150000"/>
              </a:lnSpc>
            </a:pPr>
            <a:r>
              <a:rPr lang="en-US" sz="2200" b="1" dirty="0" smtClean="0">
                <a:solidFill>
                  <a:schemeClr val="tx1"/>
                </a:solidFill>
                <a:latin typeface="Cambria" pitchFamily="18" charset="0"/>
              </a:rPr>
              <a:t>	3. Production of </a:t>
            </a:r>
            <a:r>
              <a:rPr lang="en-US" sz="2200" b="1" dirty="0" err="1" smtClean="0">
                <a:solidFill>
                  <a:schemeClr val="tx1"/>
                </a:solidFill>
                <a:latin typeface="Cambria" pitchFamily="18" charset="0"/>
              </a:rPr>
              <a:t>hyperosmotic</a:t>
            </a:r>
            <a:r>
              <a:rPr lang="en-US" sz="2200" b="1" dirty="0" smtClean="0">
                <a:solidFill>
                  <a:schemeClr val="tx1"/>
                </a:solidFill>
                <a:latin typeface="Cambria" pitchFamily="18" charset="0"/>
              </a:rPr>
              <a:t> urine</a:t>
            </a:r>
          </a:p>
          <a:p>
            <a:pPr marL="514350" indent="-514350" algn="just">
              <a:lnSpc>
                <a:spcPct val="150000"/>
              </a:lnSpc>
            </a:pPr>
            <a:r>
              <a:rPr lang="en-US" sz="2200" b="1" dirty="0" smtClean="0">
                <a:solidFill>
                  <a:schemeClr val="tx1"/>
                </a:solidFill>
                <a:latin typeface="Cambria" pitchFamily="18" charset="0"/>
              </a:rPr>
              <a:t>	4. Development of special glands </a:t>
            </a:r>
          </a:p>
          <a:p>
            <a:pPr marL="514350" indent="-514350" algn="just">
              <a:lnSpc>
                <a:spcPct val="150000"/>
              </a:lnSpc>
            </a:pPr>
            <a:r>
              <a:rPr lang="en-US" sz="2200" b="1" dirty="0" smtClean="0">
                <a:solidFill>
                  <a:schemeClr val="tx1"/>
                </a:solidFill>
                <a:latin typeface="Cambria" pitchFamily="18" charset="0"/>
              </a:rPr>
              <a:t>	5. Excretion of excess </a:t>
            </a:r>
            <a:r>
              <a:rPr lang="en-US" sz="2200" b="1" dirty="0" err="1" smtClean="0">
                <a:solidFill>
                  <a:schemeClr val="tx1"/>
                </a:solidFill>
                <a:latin typeface="Cambria" pitchFamily="18" charset="0"/>
              </a:rPr>
              <a:t>cations</a:t>
            </a:r>
            <a:r>
              <a:rPr lang="en-US" sz="2200" b="1" dirty="0" smtClean="0">
                <a:solidFill>
                  <a:schemeClr val="tx1"/>
                </a:solidFill>
                <a:latin typeface="Cambria" pitchFamily="18" charset="0"/>
              </a:rPr>
              <a:t> as </a:t>
            </a:r>
            <a:r>
              <a:rPr lang="en-US" sz="2200" b="1" dirty="0" err="1" smtClean="0">
                <a:solidFill>
                  <a:schemeClr val="tx1"/>
                </a:solidFill>
                <a:latin typeface="Cambria" pitchFamily="18" charset="0"/>
              </a:rPr>
              <a:t>urate</a:t>
            </a:r>
            <a:r>
              <a:rPr lang="en-US" sz="2200" b="1" dirty="0" smtClean="0">
                <a:solidFill>
                  <a:schemeClr val="tx1"/>
                </a:solidFill>
                <a:latin typeface="Cambria" pitchFamily="18" charset="0"/>
              </a:rPr>
              <a:t> salts.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indent="-514350" algn="ctr">
              <a:lnSpc>
                <a:spcPct val="150000"/>
              </a:lnSpc>
            </a:pPr>
            <a:r>
              <a:rPr lang="en-US" sz="2200" b="1" dirty="0" smtClean="0">
                <a:solidFill>
                  <a:schemeClr val="tx1"/>
                </a:solidFill>
                <a:latin typeface="Cambria" pitchFamily="18" charset="0"/>
              </a:rPr>
              <a:t>Metabolic Water </a:t>
            </a:r>
          </a:p>
          <a:p>
            <a:pPr marL="514350" indent="-514350" algn="just">
              <a:buFont typeface="Arial" pitchFamily="34" charset="0"/>
              <a:buChar char="•"/>
            </a:pPr>
            <a:r>
              <a:rPr lang="en-US" sz="2200" b="1" dirty="0" smtClean="0">
                <a:solidFill>
                  <a:schemeClr val="tx1"/>
                </a:solidFill>
                <a:latin typeface="Cambria" pitchFamily="18" charset="0"/>
              </a:rPr>
              <a:t>	The water produced by the metabolic reactions within the 	body is called as metabolic water or endogenous water . </a:t>
            </a:r>
          </a:p>
          <a:p>
            <a:pPr marL="514350" indent="-514350" algn="ctr"/>
            <a:r>
              <a:rPr lang="en-US" sz="2200" b="1" i="1" dirty="0" smtClean="0">
                <a:solidFill>
                  <a:srgbClr val="C00000"/>
                </a:solidFill>
                <a:latin typeface="Cambria" pitchFamily="18" charset="0"/>
              </a:rPr>
              <a:t>“ This water is derived from the oxidation of energy              	containing   food stuffs hence also called as oxidation water.”</a:t>
            </a:r>
          </a:p>
          <a:p>
            <a:pPr marL="514350" indent="-514350" algn="just">
              <a:buFont typeface="Arial" pitchFamily="34" charset="0"/>
              <a:buChar char="•"/>
            </a:pPr>
            <a:r>
              <a:rPr lang="en-US" sz="2200" b="1" i="1" dirty="0" smtClean="0">
                <a:solidFill>
                  <a:srgbClr val="C00000"/>
                </a:solidFill>
                <a:latin typeface="Cambria" pitchFamily="18" charset="0"/>
              </a:rPr>
              <a:t>The metabolic water is produced by oxidation of glucose molecules.</a:t>
            </a:r>
          </a:p>
          <a:p>
            <a:pPr marL="514350" indent="-514350" algn="ctr"/>
            <a:r>
              <a:rPr lang="en-US" sz="2200" b="1" i="1" dirty="0" smtClean="0">
                <a:solidFill>
                  <a:srgbClr val="C00000"/>
                </a:solidFill>
                <a:latin typeface="Cambria" pitchFamily="18" charset="0"/>
              </a:rPr>
              <a:t>C</a:t>
            </a:r>
            <a:r>
              <a:rPr lang="en-US" sz="2200" b="1" i="1" baseline="-25000" dirty="0" smtClean="0">
                <a:solidFill>
                  <a:srgbClr val="C00000"/>
                </a:solidFill>
                <a:latin typeface="Cambria" pitchFamily="18" charset="0"/>
              </a:rPr>
              <a:t>6</a:t>
            </a:r>
            <a:r>
              <a:rPr lang="en-US" sz="2200" b="1" i="1" dirty="0" smtClean="0">
                <a:solidFill>
                  <a:srgbClr val="C00000"/>
                </a:solidFill>
                <a:latin typeface="Cambria" pitchFamily="18" charset="0"/>
              </a:rPr>
              <a:t>H</a:t>
            </a:r>
            <a:r>
              <a:rPr lang="en-US" sz="2200" b="1" i="1" baseline="-25000" dirty="0" smtClean="0">
                <a:solidFill>
                  <a:srgbClr val="C00000"/>
                </a:solidFill>
                <a:latin typeface="Cambria" pitchFamily="18" charset="0"/>
              </a:rPr>
              <a:t>12</a:t>
            </a:r>
            <a:r>
              <a:rPr lang="en-US" sz="2200" b="1" i="1" dirty="0" smtClean="0">
                <a:solidFill>
                  <a:srgbClr val="C00000"/>
                </a:solidFill>
                <a:latin typeface="Cambria" pitchFamily="18" charset="0"/>
              </a:rPr>
              <a:t>O</a:t>
            </a:r>
            <a:r>
              <a:rPr lang="en-US" sz="2200" b="1" i="1" baseline="-25000" dirty="0" smtClean="0">
                <a:solidFill>
                  <a:srgbClr val="C00000"/>
                </a:solidFill>
                <a:latin typeface="Cambria" pitchFamily="18" charset="0"/>
              </a:rPr>
              <a:t>6 </a:t>
            </a:r>
            <a:r>
              <a:rPr lang="en-US" sz="2200" b="1" i="1" dirty="0" smtClean="0">
                <a:solidFill>
                  <a:srgbClr val="C00000"/>
                </a:solidFill>
                <a:latin typeface="Cambria" pitchFamily="18" charset="0"/>
              </a:rPr>
              <a:t> + 6O</a:t>
            </a:r>
            <a:r>
              <a:rPr lang="en-US" sz="2200" b="1" i="1" baseline="-25000" dirty="0" smtClean="0">
                <a:solidFill>
                  <a:srgbClr val="C00000"/>
                </a:solidFill>
                <a:latin typeface="Cambria" pitchFamily="18" charset="0"/>
              </a:rPr>
              <a:t>2 </a:t>
            </a:r>
            <a:r>
              <a:rPr lang="en-US" sz="2200" b="1" i="1" dirty="0" smtClean="0">
                <a:solidFill>
                  <a:srgbClr val="C00000"/>
                </a:solidFill>
                <a:latin typeface="Cambria" pitchFamily="18" charset="0"/>
              </a:rPr>
              <a:t>                        6CO</a:t>
            </a:r>
            <a:r>
              <a:rPr lang="en-US" sz="2200" b="1" i="1" baseline="-25000" dirty="0" smtClean="0">
                <a:solidFill>
                  <a:srgbClr val="C00000"/>
                </a:solidFill>
                <a:latin typeface="Cambria" pitchFamily="18" charset="0"/>
              </a:rPr>
              <a:t>2</a:t>
            </a:r>
            <a:r>
              <a:rPr lang="en-US" sz="2200" b="1" i="1" dirty="0" smtClean="0">
                <a:solidFill>
                  <a:srgbClr val="C00000"/>
                </a:solidFill>
                <a:latin typeface="Cambria" pitchFamily="18" charset="0"/>
              </a:rPr>
              <a:t>  + 6H</a:t>
            </a:r>
            <a:r>
              <a:rPr lang="en-US" sz="2200" b="1" i="1" baseline="-25000" dirty="0" smtClean="0">
                <a:solidFill>
                  <a:srgbClr val="C00000"/>
                </a:solidFill>
                <a:latin typeface="Cambria" pitchFamily="18" charset="0"/>
              </a:rPr>
              <a:t>2</a:t>
            </a:r>
            <a:r>
              <a:rPr lang="en-US" sz="2200" b="1" i="1" dirty="0" smtClean="0">
                <a:solidFill>
                  <a:srgbClr val="C00000"/>
                </a:solidFill>
                <a:latin typeface="Cambria" pitchFamily="18" charset="0"/>
              </a:rPr>
              <a:t>O   </a:t>
            </a:r>
          </a:p>
          <a:p>
            <a:pPr marL="514350" indent="-514350" algn="just">
              <a:buFont typeface="Arial" pitchFamily="34" charset="0"/>
              <a:buChar char="•"/>
            </a:pPr>
            <a:r>
              <a:rPr lang="en-US" sz="2200" b="1" i="1" dirty="0" smtClean="0">
                <a:solidFill>
                  <a:srgbClr val="C00000"/>
                </a:solidFill>
                <a:latin typeface="Cambria" pitchFamily="18" charset="0"/>
              </a:rPr>
              <a:t>The water production through an catabolism of food stuffs obligates certain amount of water ions from the body. </a:t>
            </a:r>
          </a:p>
          <a:p>
            <a:pPr marL="514350" indent="-514350" algn="just">
              <a:buFont typeface="Arial" pitchFamily="34" charset="0"/>
              <a:buChar char="•"/>
            </a:pPr>
            <a:r>
              <a:rPr lang="en-US" sz="2200" b="1" i="1" dirty="0" smtClean="0">
                <a:solidFill>
                  <a:srgbClr val="C00000"/>
                </a:solidFill>
                <a:latin typeface="Cambria" pitchFamily="18" charset="0"/>
              </a:rPr>
              <a:t>Therefore the newt amount of water produces is not become available to the animal. </a:t>
            </a:r>
          </a:p>
          <a:p>
            <a:pPr marL="514350" indent="-514350" algn="just">
              <a:buFont typeface="Arial" pitchFamily="34" charset="0"/>
              <a:buChar char="•"/>
            </a:pPr>
            <a:r>
              <a:rPr lang="en-US" sz="2200" b="1" i="1" dirty="0" smtClean="0">
                <a:solidFill>
                  <a:srgbClr val="C00000"/>
                </a:solidFill>
                <a:latin typeface="Cambria" pitchFamily="18" charset="0"/>
              </a:rPr>
              <a:t>There are three types </a:t>
            </a:r>
            <a:r>
              <a:rPr lang="en-US" sz="2200" b="1" i="1" dirty="0" err="1" smtClean="0">
                <a:solidFill>
                  <a:srgbClr val="C00000"/>
                </a:solidFill>
                <a:latin typeface="Cambria" pitchFamily="18" charset="0"/>
              </a:rPr>
              <a:t>oblogatory</a:t>
            </a:r>
            <a:r>
              <a:rPr lang="en-US" sz="2200" b="1" i="1" dirty="0" smtClean="0">
                <a:solidFill>
                  <a:srgbClr val="C00000"/>
                </a:solidFill>
                <a:latin typeface="Cambria" pitchFamily="18" charset="0"/>
              </a:rPr>
              <a:t> water loss viz. Obligatory respiratory water loss, Obligatory Urinary water loss and Obligatory </a:t>
            </a:r>
            <a:r>
              <a:rPr lang="en-US" sz="2200" b="1" i="1" dirty="0" err="1" smtClean="0">
                <a:solidFill>
                  <a:srgbClr val="C00000"/>
                </a:solidFill>
                <a:latin typeface="Cambria" pitchFamily="18" charset="0"/>
              </a:rPr>
              <a:t>faecal</a:t>
            </a:r>
            <a:r>
              <a:rPr lang="en-US" sz="2200" b="1" i="1" dirty="0" smtClean="0">
                <a:solidFill>
                  <a:srgbClr val="C00000"/>
                </a:solidFill>
                <a:latin typeface="Cambria" pitchFamily="18" charset="0"/>
              </a:rPr>
              <a:t> water loss. </a:t>
            </a:r>
            <a:r>
              <a:rPr lang="en-US" sz="2200" b="1" i="1" baseline="-25000" dirty="0" smtClean="0">
                <a:solidFill>
                  <a:srgbClr val="C00000"/>
                </a:solidFill>
                <a:latin typeface="Cambria" pitchFamily="18" charset="0"/>
              </a:rPr>
              <a:t>  </a:t>
            </a:r>
          </a:p>
          <a:p>
            <a:pPr marL="514350" indent="-514350" algn="just"/>
            <a:endParaRPr lang="en-US" sz="2200" b="1" i="1" dirty="0" smtClean="0">
              <a:solidFill>
                <a:srgbClr val="C00000"/>
              </a:solidFill>
              <a:latin typeface="Cambria" pitchFamily="18" charset="0"/>
            </a:endParaRPr>
          </a:p>
          <a:p>
            <a:pPr marL="514350" indent="-514350" algn="just">
              <a:lnSpc>
                <a:spcPct val="150000"/>
              </a:lnSpc>
            </a:pPr>
            <a:endParaRPr lang="en-US" sz="2200" b="1" dirty="0" smtClean="0">
              <a:solidFill>
                <a:schemeClr val="tx1"/>
              </a:solidFill>
              <a:latin typeface="Cambria" pitchFamily="18" charset="0"/>
            </a:endParaRPr>
          </a:p>
        </p:txBody>
      </p:sp>
      <p:cxnSp>
        <p:nvCxnSpPr>
          <p:cNvPr id="6" name="Straight Arrow Connector 5"/>
          <p:cNvCxnSpPr/>
          <p:nvPr/>
        </p:nvCxnSpPr>
        <p:spPr>
          <a:xfrm>
            <a:off x="3962400" y="31242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584775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200" b="1" dirty="0" smtClean="0"/>
              <a:t>Salt Glands</a:t>
            </a:r>
          </a:p>
          <a:p>
            <a:r>
              <a:rPr lang="en-US" sz="2200" b="1" dirty="0" smtClean="0"/>
              <a:t>These are the paired, crescent shaped organs of extra renal salt excretion located in the head above the eyes. </a:t>
            </a:r>
          </a:p>
          <a:p>
            <a:r>
              <a:rPr lang="en-US" sz="2200" b="1" dirty="0" smtClean="0"/>
              <a:t>These glands excrete </a:t>
            </a:r>
            <a:r>
              <a:rPr lang="en-US" sz="2200" b="1" dirty="0" err="1" smtClean="0"/>
              <a:t>hyperosmotic</a:t>
            </a:r>
            <a:r>
              <a:rPr lang="en-US" sz="2200" b="1" dirty="0" smtClean="0"/>
              <a:t> </a:t>
            </a:r>
            <a:r>
              <a:rPr lang="en-US" sz="2200" b="1" dirty="0" err="1" smtClean="0"/>
              <a:t>NACl</a:t>
            </a:r>
            <a:r>
              <a:rPr lang="en-US" sz="2200" b="1" dirty="0" smtClean="0"/>
              <a:t> or KCL. </a:t>
            </a:r>
          </a:p>
          <a:p>
            <a:r>
              <a:rPr lang="en-US" sz="2200" b="1" dirty="0" smtClean="0"/>
              <a:t>Salts </a:t>
            </a:r>
            <a:r>
              <a:rPr lang="en-US" sz="2200" b="1" dirty="0" err="1" smtClean="0"/>
              <a:t>gands</a:t>
            </a:r>
            <a:r>
              <a:rPr lang="en-US" sz="2200" b="1" dirty="0" smtClean="0"/>
              <a:t> are provided with ducts that carry the secretions of the salt glands to the nostrils. </a:t>
            </a:r>
          </a:p>
          <a:p>
            <a:r>
              <a:rPr lang="en-US" sz="2200" b="1" dirty="0" smtClean="0"/>
              <a:t>Reptilian salt glands have diverse origin and less specialized structure. They are single lobed shows more general ions excretion capabilities and secrete NA</a:t>
            </a:r>
            <a:r>
              <a:rPr lang="en-US" sz="2200" b="1" baseline="30000" dirty="0" smtClean="0"/>
              <a:t>+</a:t>
            </a:r>
            <a:r>
              <a:rPr lang="en-US" sz="2200" b="1" baseline="-25000" dirty="0" smtClean="0"/>
              <a:t> </a:t>
            </a:r>
            <a:r>
              <a:rPr lang="en-US" sz="2200" b="1" dirty="0" smtClean="0"/>
              <a:t> , K </a:t>
            </a:r>
            <a:r>
              <a:rPr lang="en-US" sz="2200" b="1" baseline="30000" dirty="0" smtClean="0"/>
              <a:t>+</a:t>
            </a:r>
            <a:r>
              <a:rPr lang="en-US" sz="2200" b="1" dirty="0" smtClean="0"/>
              <a:t>  </a:t>
            </a:r>
            <a:r>
              <a:rPr lang="en-US" sz="2200" b="1" dirty="0" err="1" smtClean="0"/>
              <a:t>Cl</a:t>
            </a:r>
            <a:r>
              <a:rPr lang="en-US" sz="2200" b="1" dirty="0" smtClean="0"/>
              <a:t> </a:t>
            </a:r>
            <a:r>
              <a:rPr lang="en-US" sz="2200" b="1" baseline="30000" dirty="0" smtClean="0"/>
              <a:t>- </a:t>
            </a:r>
            <a:r>
              <a:rPr lang="en-US" sz="2200" b="1" baseline="-25000" dirty="0" smtClean="0"/>
              <a:t> </a:t>
            </a:r>
            <a:r>
              <a:rPr lang="en-US" sz="2200" b="1" dirty="0" smtClean="0"/>
              <a:t> and HCO</a:t>
            </a:r>
            <a:r>
              <a:rPr lang="en-US" sz="2200" b="1" baseline="-25000" dirty="0" smtClean="0"/>
              <a:t>3</a:t>
            </a:r>
            <a:r>
              <a:rPr lang="en-US" sz="2200" b="1" dirty="0" smtClean="0"/>
              <a:t> </a:t>
            </a:r>
          </a:p>
          <a:p>
            <a:r>
              <a:rPr lang="en-US" sz="2200" b="1" dirty="0" smtClean="0"/>
              <a:t>In T.S. salt glands shows many longitudinal lobes </a:t>
            </a:r>
            <a:r>
              <a:rPr lang="en-US" sz="2200" b="1" dirty="0" err="1" smtClean="0"/>
              <a:t>approximaely</a:t>
            </a:r>
            <a:r>
              <a:rPr lang="en-US" sz="2200" b="1" dirty="0" smtClean="0"/>
              <a:t> 1 mm. in diameter. Each lobe is branched, </a:t>
            </a:r>
            <a:r>
              <a:rPr lang="en-US" sz="2200" b="1" dirty="0" err="1" smtClean="0"/>
              <a:t>radially</a:t>
            </a:r>
            <a:r>
              <a:rPr lang="en-US" sz="2200" b="1" dirty="0" smtClean="0"/>
              <a:t> arranged, secretary canals and central canal. </a:t>
            </a:r>
          </a:p>
          <a:p>
            <a:endParaRPr lang="en-US" sz="2200" b="1" dirty="0" smtClean="0"/>
          </a:p>
          <a:p>
            <a:r>
              <a:rPr lang="en-US" sz="2200" b="1" dirty="0" smtClean="0"/>
              <a:t>Example: Reptiles and Birds, terrestrial animals and marine animals also.  </a:t>
            </a:r>
          </a:p>
          <a:p>
            <a:endParaRPr lang="en-US" dirty="0" smtClean="0"/>
          </a:p>
          <a:p>
            <a:r>
              <a:rPr lang="en-US" dirty="0" smtClean="0"/>
              <a:t>  </a:t>
            </a:r>
          </a:p>
          <a:p>
            <a:endParaRPr lang="en-US" baseline="-25000" dirty="0" smtClean="0"/>
          </a:p>
          <a:p>
            <a:r>
              <a:rPr lang="en-US" baseline="-25000" dirty="0" smtClean="0"/>
              <a:t>       </a:t>
            </a:r>
            <a:r>
              <a:rPr lang="en-US" baseline="30000" dirty="0" smtClean="0"/>
              <a:t>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0170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200" b="1" dirty="0" smtClean="0"/>
              <a:t>2.3.2. Role of Kidney in Ionic Regulation </a:t>
            </a:r>
          </a:p>
          <a:p>
            <a:pPr algn="just">
              <a:lnSpc>
                <a:spcPct val="150000"/>
              </a:lnSpc>
            </a:pPr>
            <a:r>
              <a:rPr lang="en-US" sz="2200" dirty="0" smtClean="0"/>
              <a:t>Kidney acts as  organ of </a:t>
            </a:r>
            <a:r>
              <a:rPr lang="en-US" sz="2200" dirty="0" err="1" smtClean="0"/>
              <a:t>osmoregulation</a:t>
            </a:r>
            <a:r>
              <a:rPr lang="en-US" sz="2200" dirty="0" smtClean="0"/>
              <a:t>. </a:t>
            </a:r>
          </a:p>
          <a:p>
            <a:pPr algn="just">
              <a:lnSpc>
                <a:spcPct val="150000"/>
              </a:lnSpc>
            </a:pPr>
            <a:r>
              <a:rPr lang="en-US" sz="2200" dirty="0" smtClean="0"/>
              <a:t>Kidneys work on the principal of </a:t>
            </a:r>
            <a:r>
              <a:rPr lang="en-US" sz="2200" dirty="0" err="1" smtClean="0"/>
              <a:t>ultrafiltration</a:t>
            </a:r>
            <a:r>
              <a:rPr lang="en-US" sz="2200" dirty="0" smtClean="0"/>
              <a:t> of plasma, </a:t>
            </a:r>
            <a:r>
              <a:rPr lang="en-US" sz="2200" dirty="0" err="1" smtClean="0"/>
              <a:t>reabsorption</a:t>
            </a:r>
            <a:r>
              <a:rPr lang="en-US" sz="2200" dirty="0" smtClean="0"/>
              <a:t> of some substances and water and tubular secretion. </a:t>
            </a:r>
          </a:p>
          <a:p>
            <a:pPr algn="just">
              <a:lnSpc>
                <a:spcPct val="150000"/>
              </a:lnSpc>
            </a:pPr>
            <a:r>
              <a:rPr lang="en-US" sz="2200" dirty="0" smtClean="0"/>
              <a:t>The excretory and functional unit of the kidney is </a:t>
            </a:r>
            <a:r>
              <a:rPr lang="en-US" sz="2200" dirty="0" err="1" smtClean="0"/>
              <a:t>Nephron</a:t>
            </a:r>
            <a:endParaRPr lang="en-US" sz="2200" dirty="0" smtClean="0"/>
          </a:p>
          <a:p>
            <a:pPr algn="just">
              <a:lnSpc>
                <a:spcPct val="150000"/>
              </a:lnSpc>
            </a:pPr>
            <a:r>
              <a:rPr lang="en-US" sz="2200" dirty="0" smtClean="0"/>
              <a:t> The loop of </a:t>
            </a:r>
            <a:r>
              <a:rPr lang="en-US" sz="2200" dirty="0" err="1" smtClean="0"/>
              <a:t>Henle</a:t>
            </a:r>
            <a:r>
              <a:rPr lang="en-US" sz="2200" dirty="0" smtClean="0"/>
              <a:t> is unique feature of mammalian kidney. </a:t>
            </a:r>
          </a:p>
          <a:p>
            <a:pPr algn="just">
              <a:lnSpc>
                <a:spcPct val="150000"/>
              </a:lnSpc>
            </a:pPr>
            <a:r>
              <a:rPr lang="en-US" sz="2200" dirty="0" smtClean="0"/>
              <a:t>The loop of </a:t>
            </a:r>
            <a:r>
              <a:rPr lang="en-US" sz="2200" dirty="0" err="1" smtClean="0"/>
              <a:t>henle</a:t>
            </a:r>
            <a:r>
              <a:rPr lang="en-US" sz="2200" dirty="0" smtClean="0"/>
              <a:t> has </a:t>
            </a:r>
            <a:r>
              <a:rPr lang="en-US" sz="2200" dirty="0" err="1" smtClean="0"/>
              <a:t>tw</a:t>
            </a:r>
            <a:r>
              <a:rPr lang="en-US" sz="2200" dirty="0" smtClean="0"/>
              <a:t> o limbs viz. descending limb and ascending limb. </a:t>
            </a:r>
          </a:p>
          <a:p>
            <a:pPr algn="just">
              <a:lnSpc>
                <a:spcPct val="150000"/>
              </a:lnSpc>
            </a:pPr>
            <a:r>
              <a:rPr lang="en-US" sz="2200" dirty="0" smtClean="0"/>
              <a:t>Loop of </a:t>
            </a:r>
            <a:r>
              <a:rPr lang="en-US" sz="2200" dirty="0" err="1" smtClean="0"/>
              <a:t>Henle</a:t>
            </a:r>
            <a:r>
              <a:rPr lang="en-US" sz="2200" dirty="0" smtClean="0"/>
              <a:t>  shows differential </a:t>
            </a:r>
            <a:r>
              <a:rPr lang="en-US" sz="2200" dirty="0" err="1" smtClean="0"/>
              <a:t>permiability</a:t>
            </a:r>
            <a:r>
              <a:rPr lang="en-US" sz="2200" dirty="0" smtClean="0"/>
              <a:t> of water and salts at various levels. The entire length of </a:t>
            </a:r>
            <a:r>
              <a:rPr lang="en-US" sz="2200" dirty="0" err="1" smtClean="0"/>
              <a:t>nephrons</a:t>
            </a:r>
            <a:r>
              <a:rPr lang="en-US" sz="2200" dirty="0" smtClean="0"/>
              <a:t> is permeable to water except the descending limb of the loop of </a:t>
            </a:r>
            <a:r>
              <a:rPr lang="en-US" sz="2200" dirty="0" err="1" smtClean="0"/>
              <a:t>Henle</a:t>
            </a:r>
            <a:r>
              <a:rPr lang="en-US" sz="2200" dirty="0" smtClean="0"/>
              <a:t>. The regulation of the urine is shown in the following figure.    </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305800" cy="63094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smtClean="0">
                <a:solidFill>
                  <a:srgbClr val="7030A0"/>
                </a:solidFill>
                <a:latin typeface="Cambria" pitchFamily="18" charset="0"/>
              </a:rPr>
              <a:t>Circadian rhythm</a:t>
            </a:r>
          </a:p>
          <a:p>
            <a:pPr algn="just"/>
            <a:endParaRPr lang="en-US" b="1" dirty="0" smtClean="0">
              <a:solidFill>
                <a:srgbClr val="7030A0"/>
              </a:solidFill>
              <a:latin typeface="Cambria" pitchFamily="18" charset="0"/>
            </a:endParaRPr>
          </a:p>
          <a:p>
            <a:pPr algn="just"/>
            <a:r>
              <a:rPr lang="en-US" b="1" dirty="0" smtClean="0">
                <a:solidFill>
                  <a:srgbClr val="7030A0"/>
                </a:solidFill>
                <a:latin typeface="Cambria" pitchFamily="18" charset="0"/>
              </a:rPr>
              <a:t>Circadian rhythms are patterns of biological activity that occur cyclically after a period of approximately 24hours.</a:t>
            </a:r>
          </a:p>
          <a:p>
            <a:pPr algn="just"/>
            <a:endParaRPr lang="en-US" b="1" dirty="0" smtClean="0">
              <a:solidFill>
                <a:srgbClr val="7030A0"/>
              </a:solidFill>
              <a:latin typeface="Cambria" pitchFamily="18" charset="0"/>
            </a:endParaRPr>
          </a:p>
          <a:p>
            <a:pPr algn="just"/>
            <a:r>
              <a:rPr lang="en-US" sz="2000" b="1" i="1" u="sng" dirty="0" smtClean="0">
                <a:solidFill>
                  <a:srgbClr val="7030A0"/>
                </a:solidFill>
                <a:latin typeface="Cambria" pitchFamily="18" charset="0"/>
              </a:rPr>
              <a:t>An endogenous rhythm that has a period about a day is termed as circadian rhythm. </a:t>
            </a:r>
          </a:p>
          <a:p>
            <a:pPr algn="just"/>
            <a:endParaRPr lang="en-US" sz="2000" b="1" i="1" u="sng" dirty="0" smtClean="0">
              <a:solidFill>
                <a:srgbClr val="7030A0"/>
              </a:solidFill>
              <a:latin typeface="Cambria" pitchFamily="18" charset="0"/>
            </a:endParaRPr>
          </a:p>
          <a:p>
            <a:pPr algn="just"/>
            <a:r>
              <a:rPr lang="en-US" sz="2000" b="1" u="sng" dirty="0" smtClean="0">
                <a:solidFill>
                  <a:srgbClr val="7030A0"/>
                </a:solidFill>
                <a:latin typeface="Cambria" pitchFamily="18" charset="0"/>
              </a:rPr>
              <a:t>Examples: </a:t>
            </a:r>
          </a:p>
          <a:p>
            <a:pPr marL="457200" indent="-457200" algn="just">
              <a:buAutoNum type="arabicPeriod"/>
            </a:pPr>
            <a:r>
              <a:rPr lang="en-US" sz="2000" b="1" dirty="0" smtClean="0">
                <a:solidFill>
                  <a:srgbClr val="7030A0"/>
                </a:solidFill>
                <a:latin typeface="Cambria" pitchFamily="18" charset="0"/>
              </a:rPr>
              <a:t>Repetitive oscillations in body activities such as hormone levels and temperature. No sensory information is required for the initiation of such activities. They may drift or free – run in constant light or darkness. </a:t>
            </a:r>
          </a:p>
          <a:p>
            <a:pPr marL="457200" indent="-457200" algn="just">
              <a:buAutoNum type="arabicPeriod"/>
            </a:pPr>
            <a:endParaRPr lang="en-US" sz="2000" b="1" dirty="0" smtClean="0">
              <a:solidFill>
                <a:srgbClr val="7030A0"/>
              </a:solidFill>
              <a:latin typeface="Cambria" pitchFamily="18" charset="0"/>
            </a:endParaRPr>
          </a:p>
          <a:p>
            <a:pPr marL="457200" indent="-457200" algn="just">
              <a:buAutoNum type="arabicPeriod"/>
            </a:pPr>
            <a:endParaRPr lang="en-US" sz="2000" b="1" dirty="0" smtClean="0">
              <a:solidFill>
                <a:srgbClr val="7030A0"/>
              </a:solidFill>
              <a:latin typeface="Cambria" pitchFamily="18" charset="0"/>
            </a:endParaRPr>
          </a:p>
          <a:p>
            <a:pPr algn="just"/>
            <a:r>
              <a:rPr lang="en-US" sz="2000" b="1" i="1" dirty="0" smtClean="0">
                <a:solidFill>
                  <a:srgbClr val="7030A0"/>
                </a:solidFill>
                <a:latin typeface="Cambria" pitchFamily="18" charset="0"/>
              </a:rPr>
              <a:t>A light regulates the circadian rhythm to exactly 24 hours. </a:t>
            </a:r>
            <a:r>
              <a:rPr lang="en-US" sz="2000" b="1" i="1" dirty="0" smtClean="0">
                <a:solidFill>
                  <a:schemeClr val="tx1"/>
                </a:solidFill>
                <a:latin typeface="Cambria" pitchFamily="18" charset="0"/>
              </a:rPr>
              <a:t>The study of circadian rhythm is called </a:t>
            </a:r>
            <a:r>
              <a:rPr lang="en-US" sz="2800" b="1" u="sng" dirty="0" err="1" smtClean="0">
                <a:solidFill>
                  <a:schemeClr val="tx1"/>
                </a:solidFill>
                <a:latin typeface="Cambria" pitchFamily="18" charset="0"/>
              </a:rPr>
              <a:t>chronobiology</a:t>
            </a:r>
            <a:r>
              <a:rPr lang="en-US" sz="2800" b="1" u="sng" dirty="0" smtClean="0">
                <a:solidFill>
                  <a:schemeClr val="tx1"/>
                </a:solidFill>
                <a:latin typeface="Cambria" pitchFamily="18" charset="0"/>
              </a:rPr>
              <a:t>.    </a:t>
            </a:r>
            <a:endParaRPr lang="en-US" sz="2000" b="1" u="sng" dirty="0" smtClean="0">
              <a:solidFill>
                <a:schemeClr val="tx1"/>
              </a:solidFill>
              <a:latin typeface="Cambria" pitchFamily="18" charset="0"/>
            </a:endParaRPr>
          </a:p>
          <a:p>
            <a:pPr algn="just"/>
            <a:r>
              <a:rPr lang="en-US" sz="2000" b="1" i="1" u="sng" dirty="0" smtClean="0">
                <a:solidFill>
                  <a:schemeClr val="tx1"/>
                </a:solidFill>
                <a:latin typeface="Cambria" pitchFamily="18" charset="0"/>
              </a:rPr>
              <a:t> </a:t>
            </a:r>
            <a:endParaRPr lang="en-US" b="1" i="1" u="sng" dirty="0" smtClean="0">
              <a:solidFill>
                <a:schemeClr val="tx1"/>
              </a:solidFill>
              <a:latin typeface="Cambria" pitchFamily="18" charset="0"/>
            </a:endParaRPr>
          </a:p>
          <a:p>
            <a:pPr algn="just"/>
            <a:endParaRPr lang="en-US" b="1" dirty="0" smtClean="0">
              <a:solidFill>
                <a:srgbClr val="7030A0"/>
              </a:solidFill>
              <a:latin typeface="Cambria" pitchFamily="18" charset="0"/>
            </a:endParaRPr>
          </a:p>
          <a:p>
            <a:pPr algn="just"/>
            <a:endParaRPr lang="en-US" b="1" dirty="0">
              <a:solidFill>
                <a:srgbClr val="FF0000"/>
              </a:solidFill>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64325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endParaRPr lang="en-US" b="1" dirty="0" smtClean="0">
              <a:solidFill>
                <a:schemeClr val="tx1"/>
              </a:solidFill>
              <a:latin typeface="Cambria" pitchFamily="18" charset="0"/>
            </a:endParaRPr>
          </a:p>
          <a:p>
            <a:pPr algn="just"/>
            <a:r>
              <a:rPr lang="en-US" b="1" dirty="0" smtClean="0">
                <a:solidFill>
                  <a:schemeClr val="tx1"/>
                </a:solidFill>
                <a:latin typeface="Cambria" pitchFamily="18" charset="0"/>
              </a:rPr>
              <a:t>Circadian rhythms are modulated by external factors called </a:t>
            </a:r>
            <a:r>
              <a:rPr lang="en-US" b="1" dirty="0" err="1" smtClean="0">
                <a:solidFill>
                  <a:schemeClr val="tx1"/>
                </a:solidFill>
                <a:latin typeface="Cambria" pitchFamily="18" charset="0"/>
              </a:rPr>
              <a:t>Zeitgebers</a:t>
            </a:r>
            <a:r>
              <a:rPr lang="en-US" b="1" dirty="0" smtClean="0">
                <a:solidFill>
                  <a:schemeClr val="tx1"/>
                </a:solidFill>
                <a:latin typeface="Cambria" pitchFamily="18" charset="0"/>
              </a:rPr>
              <a:t> (Time giver ), such as </a:t>
            </a:r>
            <a:r>
              <a:rPr lang="en-US" sz="2000" b="1" u="sng" dirty="0" smtClean="0">
                <a:solidFill>
                  <a:srgbClr val="FF0000"/>
                </a:solidFill>
                <a:latin typeface="Cambria" pitchFamily="18" charset="0"/>
              </a:rPr>
              <a:t>sunlight and temperature</a:t>
            </a:r>
            <a:r>
              <a:rPr lang="en-US" b="1" dirty="0" smtClean="0">
                <a:solidFill>
                  <a:srgbClr val="FF0000"/>
                </a:solidFill>
                <a:latin typeface="Cambria" pitchFamily="18" charset="0"/>
              </a:rPr>
              <a:t>.  </a:t>
            </a:r>
          </a:p>
          <a:p>
            <a:pPr algn="just"/>
            <a:endParaRPr lang="en-US" sz="1600" b="1" dirty="0" smtClean="0">
              <a:solidFill>
                <a:schemeClr val="tx1"/>
              </a:solidFill>
              <a:latin typeface="Cambria" pitchFamily="18" charset="0"/>
            </a:endParaRPr>
          </a:p>
          <a:p>
            <a:pPr algn="just"/>
            <a:r>
              <a:rPr lang="en-US" b="1" dirty="0" smtClean="0">
                <a:solidFill>
                  <a:schemeClr val="tx1"/>
                </a:solidFill>
                <a:latin typeface="Cambria" pitchFamily="18" charset="0"/>
              </a:rPr>
              <a:t>Examples </a:t>
            </a:r>
          </a:p>
          <a:p>
            <a:pPr marL="342900" indent="-342900" algn="just">
              <a:buAutoNum type="arabicPeriod"/>
            </a:pPr>
            <a:r>
              <a:rPr lang="en-US" b="1" dirty="0" smtClean="0">
                <a:solidFill>
                  <a:schemeClr val="tx1"/>
                </a:solidFill>
                <a:latin typeface="Cambria" pitchFamily="18" charset="0"/>
              </a:rPr>
              <a:t>Sleeping at night and being awake during the day.</a:t>
            </a:r>
          </a:p>
          <a:p>
            <a:pPr marL="342900" indent="-342900" algn="just">
              <a:buAutoNum type="arabicPeriod"/>
            </a:pPr>
            <a:r>
              <a:rPr lang="en-US" b="1" dirty="0" smtClean="0">
                <a:solidFill>
                  <a:schemeClr val="tx1"/>
                </a:solidFill>
                <a:latin typeface="Cambria" pitchFamily="18" charset="0"/>
              </a:rPr>
              <a:t>Hormone release</a:t>
            </a:r>
          </a:p>
          <a:p>
            <a:pPr marL="342900" indent="-342900" algn="just">
              <a:buAutoNum type="arabicPeriod"/>
            </a:pPr>
            <a:r>
              <a:rPr lang="en-US" b="1" dirty="0" smtClean="0">
                <a:solidFill>
                  <a:schemeClr val="tx1"/>
                </a:solidFill>
                <a:latin typeface="Cambria" pitchFamily="18" charset="0"/>
              </a:rPr>
              <a:t>Eating habits and digestion </a:t>
            </a:r>
          </a:p>
          <a:p>
            <a:pPr marL="342900" indent="-342900" algn="just">
              <a:buAutoNum type="arabicPeriod"/>
            </a:pPr>
            <a:r>
              <a:rPr lang="en-US" b="1" dirty="0" smtClean="0">
                <a:solidFill>
                  <a:schemeClr val="tx1"/>
                </a:solidFill>
                <a:latin typeface="Cambria" pitchFamily="18" charset="0"/>
              </a:rPr>
              <a:t>Variations of body temperature </a:t>
            </a:r>
          </a:p>
          <a:p>
            <a:pPr marL="342900" indent="-342900" algn="just"/>
            <a:endParaRPr lang="en-US" b="1" dirty="0" smtClean="0">
              <a:solidFill>
                <a:schemeClr val="tx1"/>
              </a:solidFill>
              <a:latin typeface="Cambria" pitchFamily="18" charset="0"/>
            </a:endParaRPr>
          </a:p>
          <a:p>
            <a:pPr marL="342900" indent="-342900" algn="ctr"/>
            <a:r>
              <a:rPr lang="en-US" sz="2000" b="1" u="sng" dirty="0" smtClean="0">
                <a:solidFill>
                  <a:schemeClr val="tx1"/>
                </a:solidFill>
                <a:latin typeface="Cambria" pitchFamily="18" charset="0"/>
              </a:rPr>
              <a:t>Example of  Principal Controlling Centre of circadian rhythm</a:t>
            </a:r>
          </a:p>
          <a:p>
            <a:pPr marL="342900" indent="-342900" algn="just"/>
            <a:r>
              <a:rPr lang="en-US" b="1" dirty="0" smtClean="0">
                <a:solidFill>
                  <a:schemeClr val="tx1"/>
                </a:solidFill>
                <a:latin typeface="Cambria" pitchFamily="18" charset="0"/>
              </a:rPr>
              <a:t>Location : In the paired </a:t>
            </a:r>
            <a:r>
              <a:rPr lang="en-US" b="1" dirty="0" err="1" smtClean="0">
                <a:solidFill>
                  <a:schemeClr val="tx1"/>
                </a:solidFill>
                <a:latin typeface="Cambria" pitchFamily="18" charset="0"/>
              </a:rPr>
              <a:t>uprachiasmatic</a:t>
            </a:r>
            <a:r>
              <a:rPr lang="en-US" b="1" dirty="0" smtClean="0">
                <a:solidFill>
                  <a:schemeClr val="tx1"/>
                </a:solidFill>
                <a:latin typeface="Cambria" pitchFamily="18" charset="0"/>
              </a:rPr>
              <a:t> nuclei (SCN) of the hypothalamic 	      region of the diencephalon. </a:t>
            </a:r>
          </a:p>
          <a:p>
            <a:pPr marL="342900" indent="-342900" algn="just"/>
            <a:r>
              <a:rPr lang="en-US" b="1" dirty="0" smtClean="0">
                <a:solidFill>
                  <a:schemeClr val="tx1"/>
                </a:solidFill>
                <a:latin typeface="Cambria" pitchFamily="18" charset="0"/>
              </a:rPr>
              <a:t>Description: </a:t>
            </a:r>
          </a:p>
          <a:p>
            <a:pPr marL="342900" indent="-342900" algn="just">
              <a:buFont typeface="Wingdings" pitchFamily="2" charset="2"/>
              <a:buChar char="§"/>
            </a:pPr>
            <a:r>
              <a:rPr lang="en-US" b="1" dirty="0" smtClean="0">
                <a:solidFill>
                  <a:schemeClr val="tx1"/>
                </a:solidFill>
                <a:latin typeface="Cambria" pitchFamily="18" charset="0"/>
              </a:rPr>
              <a:t>	It is a </a:t>
            </a:r>
            <a:r>
              <a:rPr lang="en-US" sz="2000" b="1" u="sng" dirty="0" smtClean="0">
                <a:solidFill>
                  <a:srgbClr val="FF0000"/>
                </a:solidFill>
                <a:latin typeface="Cambria" pitchFamily="18" charset="0"/>
              </a:rPr>
              <a:t>group of nerve cells </a:t>
            </a:r>
            <a:r>
              <a:rPr lang="en-US" b="1" dirty="0" smtClean="0">
                <a:solidFill>
                  <a:schemeClr val="tx1"/>
                </a:solidFill>
                <a:latin typeface="Cambria" pitchFamily="18" charset="0"/>
              </a:rPr>
              <a:t>that receives  direct input from the 	eyes  and send out put to the pineal gland or other hypothalamic 	nuclei. </a:t>
            </a:r>
          </a:p>
          <a:p>
            <a:pPr marL="342900" indent="-342900" algn="just">
              <a:buFont typeface="Wingdings" pitchFamily="2" charset="2"/>
              <a:buChar char="§"/>
            </a:pPr>
            <a:r>
              <a:rPr lang="en-US" b="1" dirty="0" smtClean="0">
                <a:solidFill>
                  <a:schemeClr val="tx1"/>
                </a:solidFill>
                <a:latin typeface="Cambria" pitchFamily="18" charset="0"/>
              </a:rPr>
              <a:t>	Each SCN is situated </a:t>
            </a:r>
            <a:r>
              <a:rPr lang="en-US" sz="2000" b="1" u="sng" dirty="0" smtClean="0">
                <a:solidFill>
                  <a:srgbClr val="FF0000"/>
                </a:solidFill>
                <a:latin typeface="Cambria" pitchFamily="18" charset="0"/>
              </a:rPr>
              <a:t>just dorsal to the optic nerve </a:t>
            </a:r>
            <a:r>
              <a:rPr lang="en-US" b="1" dirty="0" smtClean="0">
                <a:solidFill>
                  <a:schemeClr val="tx1"/>
                </a:solidFill>
                <a:latin typeface="Cambria" pitchFamily="18" charset="0"/>
              </a:rPr>
              <a:t>at optic 	</a:t>
            </a:r>
            <a:r>
              <a:rPr lang="en-US" b="1" dirty="0" err="1" smtClean="0">
                <a:solidFill>
                  <a:schemeClr val="tx1"/>
                </a:solidFill>
                <a:latin typeface="Cambria" pitchFamily="18" charset="0"/>
              </a:rPr>
              <a:t>chiasma</a:t>
            </a:r>
            <a:r>
              <a:rPr lang="en-US" b="1" dirty="0" smtClean="0">
                <a:solidFill>
                  <a:schemeClr val="tx1"/>
                </a:solidFill>
                <a:latin typeface="Cambria" pitchFamily="18" charset="0"/>
              </a:rPr>
              <a:t>. </a:t>
            </a:r>
          </a:p>
          <a:p>
            <a:pPr marL="342900" indent="-342900" algn="just">
              <a:buFont typeface="Wingdings" pitchFamily="2" charset="2"/>
              <a:buChar char="§"/>
            </a:pPr>
            <a:r>
              <a:rPr lang="en-US" b="1" dirty="0" smtClean="0">
                <a:solidFill>
                  <a:schemeClr val="tx1"/>
                </a:solidFill>
                <a:latin typeface="Cambria" pitchFamily="18" charset="0"/>
              </a:rPr>
              <a:t>	Individual neurons of SCN are </a:t>
            </a:r>
            <a:r>
              <a:rPr lang="en-US" sz="2000" b="1" u="sng" dirty="0" smtClean="0">
                <a:solidFill>
                  <a:srgbClr val="FF0000"/>
                </a:solidFill>
                <a:latin typeface="Cambria" pitchFamily="18" charset="0"/>
              </a:rPr>
              <a:t>independently rhythmic </a:t>
            </a:r>
            <a:r>
              <a:rPr lang="en-US" b="1" dirty="0" smtClean="0">
                <a:solidFill>
                  <a:schemeClr val="tx1"/>
                </a:solidFill>
                <a:latin typeface="Cambria" pitchFamily="18" charset="0"/>
              </a:rPr>
              <a:t>and 	establish </a:t>
            </a:r>
            <a:r>
              <a:rPr lang="en-US" sz="2000" b="1" u="sng" dirty="0" smtClean="0">
                <a:solidFill>
                  <a:srgbClr val="FF0000"/>
                </a:solidFill>
                <a:latin typeface="Cambria" pitchFamily="18" charset="0"/>
              </a:rPr>
              <a:t>many of the inherent 24 hour rhythms</a:t>
            </a:r>
            <a:r>
              <a:rPr lang="en-US" b="1" dirty="0" smtClean="0">
                <a:solidFill>
                  <a:srgbClr val="FF0000"/>
                </a:solidFill>
                <a:latin typeface="Cambria" pitchFamily="18" charset="0"/>
              </a:rPr>
              <a:t> </a:t>
            </a:r>
            <a:r>
              <a:rPr lang="en-US" b="1" dirty="0" smtClean="0">
                <a:solidFill>
                  <a:schemeClr val="tx1"/>
                </a:solidFill>
                <a:latin typeface="Cambria" pitchFamily="18" charset="0"/>
              </a:rPr>
              <a:t>of the 	mammals.      </a:t>
            </a:r>
            <a:endParaRPr lang="en-US" b="1" dirty="0">
              <a:solidFill>
                <a:schemeClr val="tx1"/>
              </a:solidFill>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437042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endParaRPr lang="en-US" b="1" dirty="0" smtClean="0">
              <a:solidFill>
                <a:schemeClr val="tx1"/>
              </a:solidFill>
              <a:latin typeface="Cambria" pitchFamily="18" charset="0"/>
            </a:endParaRPr>
          </a:p>
          <a:p>
            <a:pPr algn="just"/>
            <a:r>
              <a:rPr lang="en-US" b="1" dirty="0" smtClean="0">
                <a:solidFill>
                  <a:schemeClr val="tx1"/>
                </a:solidFill>
                <a:latin typeface="Cambria" pitchFamily="18" charset="0"/>
              </a:rPr>
              <a:t>Functioning of the clock genes in the SCN is depend on the protein that they encode setting up feedback loops that have a 24 hour cycle and generate recurring cyclic activity. </a:t>
            </a:r>
          </a:p>
          <a:p>
            <a:pPr algn="just"/>
            <a:endParaRPr lang="en-US" b="1" dirty="0" smtClean="0">
              <a:solidFill>
                <a:schemeClr val="tx1"/>
              </a:solidFill>
              <a:latin typeface="Cambria" pitchFamily="18" charset="0"/>
            </a:endParaRPr>
          </a:p>
          <a:p>
            <a:pPr algn="just"/>
            <a:r>
              <a:rPr lang="en-US" b="1" dirty="0" smtClean="0">
                <a:solidFill>
                  <a:schemeClr val="tx1"/>
                </a:solidFill>
                <a:latin typeface="Cambria" pitchFamily="18" charset="0"/>
              </a:rPr>
              <a:t>SCN works in conjunction with the </a:t>
            </a:r>
            <a:r>
              <a:rPr lang="en-US" sz="2000" b="1" u="sng" dirty="0" smtClean="0">
                <a:solidFill>
                  <a:srgbClr val="FF0000"/>
                </a:solidFill>
                <a:latin typeface="Cambria" pitchFamily="18" charset="0"/>
              </a:rPr>
              <a:t>pineal gland</a:t>
            </a:r>
            <a:r>
              <a:rPr lang="en-US" b="1" dirty="0" smtClean="0">
                <a:solidFill>
                  <a:schemeClr val="tx1"/>
                </a:solidFill>
                <a:latin typeface="Cambria" pitchFamily="18" charset="0"/>
              </a:rPr>
              <a:t>. Pineal gland is </a:t>
            </a:r>
            <a:r>
              <a:rPr lang="en-US" sz="2000" b="1" u="sng" dirty="0" smtClean="0">
                <a:solidFill>
                  <a:srgbClr val="FF0000"/>
                </a:solidFill>
                <a:latin typeface="Cambria" pitchFamily="18" charset="0"/>
              </a:rPr>
              <a:t>endocrine in function</a:t>
            </a:r>
            <a:r>
              <a:rPr lang="en-US" sz="2000" b="1" u="sng" dirty="0" smtClean="0">
                <a:solidFill>
                  <a:schemeClr val="tx1"/>
                </a:solidFill>
                <a:latin typeface="Cambria" pitchFamily="18" charset="0"/>
              </a:rPr>
              <a:t>. </a:t>
            </a:r>
            <a:r>
              <a:rPr lang="en-US" b="1" dirty="0" smtClean="0">
                <a:solidFill>
                  <a:schemeClr val="tx1"/>
                </a:solidFill>
                <a:latin typeface="Cambria" pitchFamily="18" charset="0"/>
              </a:rPr>
              <a:t>It secretes hormone </a:t>
            </a:r>
            <a:r>
              <a:rPr lang="en-US" sz="2000" b="1" u="sng" dirty="0" smtClean="0">
                <a:solidFill>
                  <a:srgbClr val="FF0000"/>
                </a:solidFill>
                <a:latin typeface="Cambria" pitchFamily="18" charset="0"/>
              </a:rPr>
              <a:t>melatonin. </a:t>
            </a:r>
          </a:p>
          <a:p>
            <a:pPr algn="just"/>
            <a:endParaRPr lang="en-US" sz="2000" b="1" u="sng" dirty="0" smtClean="0">
              <a:solidFill>
                <a:srgbClr val="FF0000"/>
              </a:solidFill>
              <a:latin typeface="Cambria" pitchFamily="18" charset="0"/>
            </a:endParaRPr>
          </a:p>
          <a:p>
            <a:pPr algn="just"/>
            <a:r>
              <a:rPr lang="en-US" b="1" i="1" dirty="0" smtClean="0">
                <a:solidFill>
                  <a:srgbClr val="FF0000"/>
                </a:solidFill>
                <a:latin typeface="Cambria" pitchFamily="18" charset="0"/>
              </a:rPr>
              <a:t>Melatonin synchronizes the body’s inherent circadian rhythms with the 24 hour day –night cycle.  </a:t>
            </a:r>
          </a:p>
          <a:p>
            <a:pPr algn="just"/>
            <a:endParaRPr lang="en-US" b="1" i="1" dirty="0" smtClean="0">
              <a:solidFill>
                <a:srgbClr val="FF0000"/>
              </a:solidFill>
              <a:latin typeface="Cambria" pitchFamily="18" charset="0"/>
            </a:endParaRPr>
          </a:p>
          <a:p>
            <a:pPr algn="just"/>
            <a:r>
              <a:rPr lang="en-US" b="1" i="1" dirty="0" smtClean="0">
                <a:solidFill>
                  <a:srgbClr val="FF0000"/>
                </a:solidFill>
                <a:latin typeface="Cambria" pitchFamily="18" charset="0"/>
              </a:rPr>
              <a:t>Low level of melatonin is found during day time but it is higher during night (approx. tend folds). </a:t>
            </a:r>
          </a:p>
          <a:p>
            <a:pPr algn="just"/>
            <a:endParaRPr lang="en-US" sz="2000" b="1" u="sng" dirty="0" smtClean="0">
              <a:solidFill>
                <a:schemeClr val="tx1"/>
              </a:solidFill>
              <a:latin typeface="Cambria" pitchFamily="18" charset="0"/>
            </a:endParaRPr>
          </a:p>
          <a:p>
            <a:pPr algn="just"/>
            <a:endParaRPr lang="en-US" b="1" u="sng" dirty="0" smtClean="0">
              <a:solidFill>
                <a:schemeClr val="tx1"/>
              </a:solidFill>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544764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u="sng" dirty="0" smtClean="0">
                <a:solidFill>
                  <a:schemeClr val="tx1"/>
                </a:solidFill>
                <a:latin typeface="Cambria" pitchFamily="18" charset="0"/>
              </a:rPr>
              <a:t>Diurnal Rhythm</a:t>
            </a:r>
          </a:p>
          <a:p>
            <a:pPr algn="just"/>
            <a:r>
              <a:rPr lang="en-US" sz="2800" b="1" u="sng" dirty="0" smtClean="0">
                <a:solidFill>
                  <a:schemeClr val="tx1"/>
                </a:solidFill>
                <a:latin typeface="Cambria" pitchFamily="18" charset="0"/>
              </a:rPr>
              <a:t>Definition</a:t>
            </a:r>
          </a:p>
          <a:p>
            <a:pPr algn="just"/>
            <a:r>
              <a:rPr lang="en-US" sz="2400" b="1" i="1" dirty="0" smtClean="0">
                <a:solidFill>
                  <a:srgbClr val="FF0000"/>
                </a:solidFill>
                <a:latin typeface="Cambria" pitchFamily="18" charset="0"/>
              </a:rPr>
              <a:t>A circadian rhythm that is synchronized with the day and night cycle is called as diurnal rhythm (day-night). </a:t>
            </a:r>
          </a:p>
          <a:p>
            <a:pPr algn="just"/>
            <a:endParaRPr lang="en-US" sz="2400" b="1" i="1" dirty="0" smtClean="0">
              <a:solidFill>
                <a:srgbClr val="FF0000"/>
              </a:solidFill>
              <a:latin typeface="Cambria" pitchFamily="18" charset="0"/>
            </a:endParaRPr>
          </a:p>
          <a:p>
            <a:pPr algn="just"/>
            <a:r>
              <a:rPr lang="en-US" sz="2400" b="1" dirty="0" smtClean="0">
                <a:solidFill>
                  <a:schemeClr val="tx1"/>
                </a:solidFill>
                <a:latin typeface="Cambria" pitchFamily="18" charset="0"/>
              </a:rPr>
              <a:t>Diurnals rhythm means the organism is active during day time and sleeps at the night.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It is an example of 24 hour cycle that is based up on the environmental factors.</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But diurnal rhythm may or may  not be circadian rhythm. It is purely depend on the dynamic environmental factors.   </a:t>
            </a:r>
          </a:p>
          <a:p>
            <a:pPr algn="ctr"/>
            <a:r>
              <a:rPr lang="en-US" sz="2800" b="1" u="sng" dirty="0" smtClean="0">
                <a:solidFill>
                  <a:schemeClr val="tx1"/>
                </a:solidFill>
                <a:latin typeface="Cambria"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458587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u="sng" dirty="0" smtClean="0">
                <a:solidFill>
                  <a:schemeClr val="tx1"/>
                </a:solidFill>
                <a:latin typeface="Cambria" pitchFamily="18" charset="0"/>
              </a:rPr>
              <a:t>Example of  Diurnal Rhythm</a:t>
            </a:r>
          </a:p>
          <a:p>
            <a:pPr algn="just"/>
            <a:endParaRPr lang="en-US" sz="2400" dirty="0" smtClean="0">
              <a:solidFill>
                <a:schemeClr val="tx1"/>
              </a:solidFill>
              <a:latin typeface="Cambria" pitchFamily="18" charset="0"/>
            </a:endParaRPr>
          </a:p>
          <a:p>
            <a:pPr algn="just"/>
            <a:r>
              <a:rPr lang="en-US" sz="2400" b="1" dirty="0" smtClean="0">
                <a:solidFill>
                  <a:schemeClr val="tx1"/>
                </a:solidFill>
                <a:latin typeface="Cambria" pitchFamily="18" charset="0"/>
              </a:rPr>
              <a:t>Secretion of hormones in humans shows diurnal rhythm. It is illustrated by  secretion of stress hormone </a:t>
            </a:r>
            <a:r>
              <a:rPr lang="en-US" sz="2400" b="1" dirty="0" err="1" smtClean="0">
                <a:solidFill>
                  <a:schemeClr val="tx1"/>
                </a:solidFill>
                <a:latin typeface="Cambria" pitchFamily="18" charset="0"/>
              </a:rPr>
              <a:t>Cortisol</a:t>
            </a:r>
            <a:r>
              <a:rPr lang="en-US" sz="2400" b="1" dirty="0" smtClean="0">
                <a:solidFill>
                  <a:schemeClr val="tx1"/>
                </a:solidFill>
                <a:latin typeface="Cambria" pitchFamily="18" charset="0"/>
              </a:rPr>
              <a:t>.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The levels of </a:t>
            </a:r>
            <a:r>
              <a:rPr lang="en-US" sz="2400" b="1" dirty="0" err="1" smtClean="0">
                <a:solidFill>
                  <a:schemeClr val="tx1"/>
                </a:solidFill>
                <a:latin typeface="Cambria" pitchFamily="18" charset="0"/>
              </a:rPr>
              <a:t>Cortisol</a:t>
            </a:r>
            <a:r>
              <a:rPr lang="en-US" sz="2400" b="1" dirty="0" smtClean="0">
                <a:solidFill>
                  <a:schemeClr val="tx1"/>
                </a:solidFill>
                <a:latin typeface="Cambria" pitchFamily="18" charset="0"/>
              </a:rPr>
              <a:t> hormone gradually increases during the night and reach peak level  at early morning.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This prepares the animal to face the stress of having to initiate daily activities, such as finding food immediately after waking . There after the </a:t>
            </a:r>
            <a:r>
              <a:rPr lang="en-US" sz="2400" b="1" dirty="0" err="1" smtClean="0">
                <a:solidFill>
                  <a:schemeClr val="tx1"/>
                </a:solidFill>
                <a:latin typeface="Cambria" pitchFamily="18" charset="0"/>
              </a:rPr>
              <a:t>cortisol</a:t>
            </a:r>
            <a:r>
              <a:rPr lang="en-US" sz="2400" b="1" dirty="0" smtClean="0">
                <a:solidFill>
                  <a:schemeClr val="tx1"/>
                </a:solidFill>
                <a:latin typeface="Cambria" pitchFamily="18" charset="0"/>
              </a:rPr>
              <a:t> levels gradually decreases during the day and are lowest in the evening.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05800" cy="64325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smtClean="0">
                <a:solidFill>
                  <a:schemeClr val="tx1"/>
                </a:solidFill>
                <a:latin typeface="Cambria" pitchFamily="18" charset="0"/>
              </a:rPr>
              <a:t>2.2. Thermoregulation</a:t>
            </a:r>
          </a:p>
          <a:p>
            <a:pPr algn="just"/>
            <a:r>
              <a:rPr lang="en-US" sz="2400" b="1" dirty="0" smtClean="0">
                <a:solidFill>
                  <a:schemeClr val="tx1"/>
                </a:solidFill>
                <a:latin typeface="Cambria" pitchFamily="18" charset="0"/>
              </a:rPr>
              <a:t>Thermoregulation is a process in which the body temperature of organisms is regulated for the efficient functioning of the body.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The direct and indirect source of energy for all organisms is solar energy.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It is converted into heat energy when it strikes and absorbed by body.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All organisms need heat energy for survival.</a:t>
            </a:r>
          </a:p>
          <a:p>
            <a:pPr algn="just"/>
            <a:r>
              <a:rPr lang="en-US" sz="2400" b="1" dirty="0" smtClean="0">
                <a:solidFill>
                  <a:schemeClr val="tx1"/>
                </a:solidFill>
                <a:latin typeface="Cambria" pitchFamily="18" charset="0"/>
              </a:rPr>
              <a:t> Temperature Is the important factor in the life of animal or organism.   </a:t>
            </a:r>
          </a:p>
          <a:p>
            <a:pPr algn="just"/>
            <a:endParaRPr lang="en-US" sz="2400" b="1" dirty="0" smtClean="0">
              <a:solidFill>
                <a:schemeClr val="tx1"/>
              </a:solidFill>
              <a:latin typeface="Cambria" pitchFamily="18" charset="0"/>
            </a:endParaRPr>
          </a:p>
          <a:p>
            <a:pPr algn="just"/>
            <a:r>
              <a:rPr lang="en-US" sz="2400" b="1" dirty="0" smtClean="0">
                <a:solidFill>
                  <a:schemeClr val="tx1"/>
                </a:solidFill>
                <a:latin typeface="Cambria" pitchFamily="18" charset="0"/>
              </a:rPr>
              <a:t>It determines the rate of  biochemical reactions and consequently metabolic activity of animals.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2387</Words>
  <Application>Microsoft Office PowerPoint</Application>
  <PresentationFormat>On-screen Show (4:3)</PresentationFormat>
  <Paragraphs>316</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offcie</dc:creator>
  <cp:lastModifiedBy>hp</cp:lastModifiedBy>
  <cp:revision>35</cp:revision>
  <dcterms:created xsi:type="dcterms:W3CDTF">2006-08-16T00:00:00Z</dcterms:created>
  <dcterms:modified xsi:type="dcterms:W3CDTF">2021-01-25T05:21:29Z</dcterms:modified>
</cp:coreProperties>
</file>