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7" r:id="rId9"/>
    <p:sldId id="269" r:id="rId10"/>
    <p:sldId id="263" r:id="rId11"/>
    <p:sldId id="287"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4ED8D7-EF0C-415A-9CDA-33C02A7FA1D1}" type="datetimeFigureOut">
              <a:rPr lang="en-US" smtClean="0"/>
              <a:pPr/>
              <a:t>12/2/2022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CEAB87-91F1-4F2D-814B-FD9186223690}" type="slidenum">
              <a:rPr lang="en-US" smtClean="0"/>
              <a:pPr/>
              <a:t>‹#›</a:t>
            </a:fld>
            <a:endParaRPr lang="en-US"/>
          </a:p>
        </p:txBody>
      </p:sp>
    </p:spTree>
    <p:extLst>
      <p:ext uri="{BB962C8B-B14F-4D97-AF65-F5344CB8AC3E}">
        <p14:creationId xmlns:p14="http://schemas.microsoft.com/office/powerpoint/2010/main" val="2547505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CEAB87-91F1-4F2D-814B-FD9186223690}" type="slidenum">
              <a:rPr lang="en-US" smtClean="0"/>
              <a:pPr/>
              <a:t>1</a:t>
            </a:fld>
            <a:endParaRPr lang="en-US"/>
          </a:p>
        </p:txBody>
      </p:sp>
    </p:spTree>
    <p:extLst>
      <p:ext uri="{BB962C8B-B14F-4D97-AF65-F5344CB8AC3E}">
        <p14:creationId xmlns:p14="http://schemas.microsoft.com/office/powerpoint/2010/main" val="4294581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2"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399" y="205979"/>
            <a:ext cx="2057401"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1"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1"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A8BB65-795C-4921-8C15-DFA0F037158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151335"/>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A8BB65-795C-4921-8C15-DFA0F037158C}" type="datetimeFigureOut">
              <a:rPr lang="en-US" smtClean="0"/>
              <a:pPr/>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A8BB65-795C-4921-8C15-DFA0F037158C}" type="datetimeFigureOut">
              <a:rPr lang="en-US" smtClean="0"/>
              <a:pPr/>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8BB65-795C-4921-8C15-DFA0F037158C}" type="datetimeFigureOut">
              <a:rPr lang="en-US" smtClean="0"/>
              <a:pPr/>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2" y="204789"/>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8BB65-795C-4921-8C15-DFA0F037158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8BB65-795C-4921-8C15-DFA0F037158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2A8BB65-795C-4921-8C15-DFA0F037158C}" type="datetimeFigureOut">
              <a:rPr lang="en-US" smtClean="0"/>
              <a:pPr/>
              <a:t>12/2/2022</a:t>
            </a:fld>
            <a:endParaRPr lang="en-US"/>
          </a:p>
        </p:txBody>
      </p:sp>
      <p:sp>
        <p:nvSpPr>
          <p:cNvPr id="5" name="Footer Placeholder 4"/>
          <p:cNvSpPr>
            <a:spLocks noGrp="1"/>
          </p:cNvSpPr>
          <p:nvPr>
            <p:ph type="ftr" sz="quarter" idx="3"/>
          </p:nvPr>
        </p:nvSpPr>
        <p:spPr>
          <a:xfrm>
            <a:off x="3124202"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4C4EFC-8B14-4B29-98C8-A652CD5A4F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671732"/>
            <a:ext cx="8572560" cy="1253736"/>
          </a:xfrm>
          <a:solidFill>
            <a:schemeClr val="accent2">
              <a:lumMod val="20000"/>
              <a:lumOff val="80000"/>
            </a:schemeClr>
          </a:solidFill>
          <a:ln>
            <a:solidFill>
              <a:srgbClr val="C00000"/>
            </a:solidFill>
          </a:ln>
        </p:spPr>
        <p:style>
          <a:lnRef idx="0">
            <a:schemeClr val="accent4"/>
          </a:lnRef>
          <a:fillRef idx="3">
            <a:schemeClr val="accent4"/>
          </a:fillRef>
          <a:effectRef idx="3">
            <a:schemeClr val="accent4"/>
          </a:effectRef>
          <a:fontRef idx="minor">
            <a:schemeClr val="lt1"/>
          </a:fontRef>
        </p:style>
        <p:txBody>
          <a:bodyPr>
            <a:noAutofit/>
          </a:bodyPr>
          <a:lstStyle/>
          <a:p>
            <a:r>
              <a:rPr lang="en-US" sz="4800" b="1" dirty="0" smtClean="0">
                <a:solidFill>
                  <a:srgbClr val="C00000"/>
                </a:solidFill>
                <a:latin typeface="Bookman Old Style" pitchFamily="18" charset="0"/>
              </a:rPr>
              <a:t>Fundamentals of Genetics</a:t>
            </a:r>
            <a:endParaRPr lang="en-US" sz="4800" b="1" dirty="0">
              <a:solidFill>
                <a:srgbClr val="C00000"/>
              </a:solidFill>
              <a:latin typeface="Bookman Old Style" pitchFamily="18" charset="0"/>
            </a:endParaRPr>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4283" y="571486"/>
          <a:ext cx="8715434" cy="9235440"/>
        </p:xfrm>
        <a:graphic>
          <a:graphicData uri="http://schemas.openxmlformats.org/drawingml/2006/table">
            <a:tbl>
              <a:tblPr firstRow="1" bandRow="1">
                <a:tableStyleId>{073A0DAA-6AF3-43AB-8588-CEC1D06C72B9}</a:tableStyleId>
              </a:tblPr>
              <a:tblGrid>
                <a:gridCol w="571504"/>
                <a:gridCol w="3786213"/>
                <a:gridCol w="4357717"/>
              </a:tblGrid>
              <a:tr h="1463040">
                <a:tc>
                  <a:txBody>
                    <a:bodyPr/>
                    <a:lstStyle/>
                    <a:p>
                      <a:r>
                        <a:rPr lang="en-US" sz="1800" dirty="0" smtClean="0">
                          <a:latin typeface="Bookman Old Style" pitchFamily="18" charset="0"/>
                        </a:rPr>
                        <a:t>Sr. No</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Dominant</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Recessive</a:t>
                      </a:r>
                      <a:endParaRPr lang="en-US" sz="1800" dirty="0">
                        <a:latin typeface="Bookman Old Style" pitchFamily="18" charset="0"/>
                      </a:endParaRPr>
                    </a:p>
                  </a:txBody>
                  <a:tcPr/>
                </a:tc>
              </a:tr>
              <a:tr h="914400">
                <a:tc>
                  <a:txBody>
                    <a:bodyPr/>
                    <a:lstStyle/>
                    <a:p>
                      <a:r>
                        <a:rPr lang="en-US" sz="1800" dirty="0" smtClean="0">
                          <a:latin typeface="Bookman Old Style" pitchFamily="18" charset="0"/>
                        </a:rPr>
                        <a:t>8.</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Ability</a:t>
                      </a:r>
                      <a:r>
                        <a:rPr lang="en-US" sz="1800" baseline="0" dirty="0" smtClean="0">
                          <a:latin typeface="Bookman Old Style" pitchFamily="18" charset="0"/>
                        </a:rPr>
                        <a:t> to roll the tongue</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Inability to roll the</a:t>
                      </a:r>
                      <a:r>
                        <a:rPr lang="en-US" sz="1800" baseline="0" dirty="0" smtClean="0">
                          <a:latin typeface="Bookman Old Style" pitchFamily="18" charset="0"/>
                        </a:rPr>
                        <a:t> tongue</a:t>
                      </a:r>
                      <a:endParaRPr lang="en-US" sz="1800" dirty="0">
                        <a:latin typeface="Bookman Old Style" pitchFamily="18" charset="0"/>
                      </a:endParaRPr>
                    </a:p>
                  </a:txBody>
                  <a:tcPr/>
                </a:tc>
              </a:tr>
              <a:tr h="1737360">
                <a:tc>
                  <a:txBody>
                    <a:bodyPr/>
                    <a:lstStyle/>
                    <a:p>
                      <a:r>
                        <a:rPr lang="en-US" sz="1800" dirty="0" smtClean="0">
                          <a:latin typeface="Bookman Old Style" pitchFamily="18" charset="0"/>
                        </a:rPr>
                        <a:t>9.</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Taste bitter</a:t>
                      </a:r>
                      <a:r>
                        <a:rPr lang="en-US" sz="1800" baseline="0" dirty="0" smtClean="0">
                          <a:latin typeface="Bookman Old Style" pitchFamily="18" charset="0"/>
                        </a:rPr>
                        <a:t> to </a:t>
                      </a:r>
                      <a:r>
                        <a:rPr lang="en-US" sz="1800" baseline="0" dirty="0" err="1" smtClean="0">
                          <a:latin typeface="Bookman Old Style" pitchFamily="18" charset="0"/>
                        </a:rPr>
                        <a:t>Phenylthio</a:t>
                      </a:r>
                      <a:r>
                        <a:rPr lang="en-US" sz="1800" baseline="0" dirty="0" smtClean="0">
                          <a:latin typeface="Bookman Old Style" pitchFamily="18" charset="0"/>
                        </a:rPr>
                        <a:t> </a:t>
                      </a:r>
                      <a:r>
                        <a:rPr lang="en-US" sz="1800" baseline="0" dirty="0" err="1" smtClean="0">
                          <a:latin typeface="Bookman Old Style" pitchFamily="18" charset="0"/>
                        </a:rPr>
                        <a:t>Carbamide</a:t>
                      </a:r>
                      <a:endParaRPr lang="en-US" sz="1800" dirty="0">
                        <a:latin typeface="Bookman Old Style" pitchFamily="18" charset="0"/>
                      </a:endParaRPr>
                    </a:p>
                  </a:txBody>
                  <a:tcPr/>
                </a:tc>
                <a:tc>
                  <a:txBody>
                    <a:bodyPr/>
                    <a:lstStyle/>
                    <a:p>
                      <a:pPr algn="ctr"/>
                      <a:r>
                        <a:rPr lang="en-US" sz="1800" dirty="0" err="1" smtClean="0">
                          <a:latin typeface="Bookman Old Style" pitchFamily="18" charset="0"/>
                        </a:rPr>
                        <a:t>Testless</a:t>
                      </a:r>
                      <a:r>
                        <a:rPr lang="en-US" sz="1800" dirty="0" smtClean="0">
                          <a:latin typeface="Bookman Old Style" pitchFamily="18" charset="0"/>
                        </a:rPr>
                        <a:t> to PTC</a:t>
                      </a:r>
                      <a:endParaRPr lang="en-US" sz="1800" dirty="0">
                        <a:latin typeface="Bookman Old Style" pitchFamily="18" charset="0"/>
                      </a:endParaRPr>
                    </a:p>
                  </a:txBody>
                  <a:tcPr/>
                </a:tc>
              </a:tr>
              <a:tr h="914400">
                <a:tc>
                  <a:txBody>
                    <a:bodyPr/>
                    <a:lstStyle/>
                    <a:p>
                      <a:r>
                        <a:rPr lang="en-US" sz="1800" dirty="0" smtClean="0">
                          <a:latin typeface="Bookman Old Style" pitchFamily="18" charset="0"/>
                        </a:rPr>
                        <a:t>10.</a:t>
                      </a:r>
                      <a:endParaRPr lang="en-US" sz="1800" dirty="0">
                        <a:latin typeface="Bookman Old Style" pitchFamily="18" charset="0"/>
                      </a:endParaRPr>
                    </a:p>
                  </a:txBody>
                  <a:tcPr/>
                </a:tc>
                <a:tc>
                  <a:txBody>
                    <a:bodyPr/>
                    <a:lstStyle/>
                    <a:p>
                      <a:pPr algn="ctr"/>
                      <a:r>
                        <a:rPr lang="en-US" sz="1800" dirty="0" err="1" smtClean="0">
                          <a:latin typeface="Bookman Old Style" pitchFamily="18" charset="0"/>
                        </a:rPr>
                        <a:t>Poldactylism</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Normal Digits</a:t>
                      </a:r>
                      <a:endParaRPr lang="en-US" sz="1800" dirty="0">
                        <a:latin typeface="Bookman Old Style" pitchFamily="18" charset="0"/>
                      </a:endParaRPr>
                    </a:p>
                  </a:txBody>
                  <a:tcPr/>
                </a:tc>
              </a:tr>
              <a:tr h="1188720">
                <a:tc>
                  <a:txBody>
                    <a:bodyPr/>
                    <a:lstStyle/>
                    <a:p>
                      <a:r>
                        <a:rPr lang="en-US" sz="1800" dirty="0" smtClean="0">
                          <a:latin typeface="Bookman Old Style" pitchFamily="18" charset="0"/>
                        </a:rPr>
                        <a:t>11.</a:t>
                      </a:r>
                      <a:endParaRPr lang="en-US" sz="1800" dirty="0">
                        <a:latin typeface="Bookman Old Style" pitchFamily="18" charset="0"/>
                      </a:endParaRPr>
                    </a:p>
                  </a:txBody>
                  <a:tcPr/>
                </a:tc>
                <a:tc>
                  <a:txBody>
                    <a:bodyPr/>
                    <a:lstStyle/>
                    <a:p>
                      <a:pPr algn="ctr"/>
                      <a:r>
                        <a:rPr lang="en-US" sz="1800" dirty="0" err="1" smtClean="0">
                          <a:latin typeface="Bookman Old Style" pitchFamily="18" charset="0"/>
                        </a:rPr>
                        <a:t>Brachydactylism</a:t>
                      </a:r>
                      <a:r>
                        <a:rPr lang="en-US" sz="1800" dirty="0" smtClean="0">
                          <a:latin typeface="Bookman Old Style" pitchFamily="18" charset="0"/>
                        </a:rPr>
                        <a:t> (Short Digits)</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Normal</a:t>
                      </a:r>
                      <a:r>
                        <a:rPr lang="en-US" sz="1800" baseline="0" dirty="0" smtClean="0">
                          <a:latin typeface="Bookman Old Style" pitchFamily="18" charset="0"/>
                        </a:rPr>
                        <a:t> Digits</a:t>
                      </a:r>
                      <a:endParaRPr lang="en-US" sz="1800" dirty="0">
                        <a:latin typeface="Bookman Old Style" pitchFamily="18" charset="0"/>
                      </a:endParaRPr>
                    </a:p>
                  </a:txBody>
                  <a:tcPr/>
                </a:tc>
              </a:tr>
              <a:tr h="1188720">
                <a:tc>
                  <a:txBody>
                    <a:bodyPr/>
                    <a:lstStyle/>
                    <a:p>
                      <a:r>
                        <a:rPr lang="en-US" sz="1800" dirty="0" smtClean="0">
                          <a:latin typeface="Bookman Old Style" pitchFamily="18" charset="0"/>
                        </a:rPr>
                        <a:t>12.</a:t>
                      </a:r>
                      <a:endParaRPr lang="en-US" sz="1800" dirty="0">
                        <a:latin typeface="Bookman Old Style" pitchFamily="18" charset="0"/>
                      </a:endParaRPr>
                    </a:p>
                  </a:txBody>
                  <a:tcPr/>
                </a:tc>
                <a:tc>
                  <a:txBody>
                    <a:bodyPr/>
                    <a:lstStyle/>
                    <a:p>
                      <a:pPr algn="ctr"/>
                      <a:r>
                        <a:rPr lang="en-US" sz="1800" dirty="0" err="1" smtClean="0">
                          <a:latin typeface="Bookman Old Style" pitchFamily="18" charset="0"/>
                        </a:rPr>
                        <a:t>Syndactylism</a:t>
                      </a:r>
                      <a:r>
                        <a:rPr lang="en-US" sz="1800" dirty="0" smtClean="0">
                          <a:latin typeface="Bookman Old Style" pitchFamily="18" charset="0"/>
                        </a:rPr>
                        <a:t>  (Webbed Digits)</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Normal</a:t>
                      </a:r>
                      <a:r>
                        <a:rPr lang="en-US" sz="1800" baseline="0" dirty="0" smtClean="0">
                          <a:latin typeface="Bookman Old Style" pitchFamily="18" charset="0"/>
                        </a:rPr>
                        <a:t> Digits</a:t>
                      </a:r>
                      <a:endParaRPr lang="en-US" sz="1800" dirty="0">
                        <a:latin typeface="Bookman Old Style" pitchFamily="18" charset="0"/>
                      </a:endParaRPr>
                    </a:p>
                  </a:txBody>
                  <a:tcPr/>
                </a:tc>
              </a:tr>
              <a:tr h="914400">
                <a:tc>
                  <a:txBody>
                    <a:bodyPr/>
                    <a:lstStyle/>
                    <a:p>
                      <a:r>
                        <a:rPr lang="en-US" sz="1800" dirty="0" smtClean="0">
                          <a:latin typeface="Bookman Old Style" pitchFamily="18" charset="0"/>
                        </a:rPr>
                        <a:t>13.</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A or B Blood Group</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O blood group</a:t>
                      </a:r>
                      <a:endParaRPr lang="en-US" sz="1800" dirty="0">
                        <a:latin typeface="Bookman Old Style" pitchFamily="18" charset="0"/>
                      </a:endParaRPr>
                    </a:p>
                  </a:txBody>
                  <a:tcPr/>
                </a:tc>
              </a:tr>
              <a:tr h="914400">
                <a:tc>
                  <a:txBody>
                    <a:bodyPr/>
                    <a:lstStyle/>
                    <a:p>
                      <a:r>
                        <a:rPr lang="en-US" sz="1800" dirty="0" smtClean="0">
                          <a:latin typeface="Bookman Old Style" pitchFamily="18" charset="0"/>
                        </a:rPr>
                        <a:t>14.</a:t>
                      </a:r>
                      <a:endParaRPr lang="en-US" sz="1800" dirty="0">
                        <a:latin typeface="Bookman Old Style" pitchFamily="18" charset="0"/>
                      </a:endParaRPr>
                    </a:p>
                  </a:txBody>
                  <a:tcPr/>
                </a:tc>
                <a:tc>
                  <a:txBody>
                    <a:bodyPr/>
                    <a:lstStyle/>
                    <a:p>
                      <a:pPr algn="ctr"/>
                      <a:r>
                        <a:rPr lang="en-US" sz="1800" dirty="0" err="1" smtClean="0">
                          <a:latin typeface="Bookman Old Style" pitchFamily="18" charset="0"/>
                        </a:rPr>
                        <a:t>Rh</a:t>
                      </a:r>
                      <a:r>
                        <a:rPr lang="en-US" sz="1800" dirty="0" smtClean="0">
                          <a:latin typeface="Bookman Old Style" pitchFamily="18" charset="0"/>
                        </a:rPr>
                        <a:t> Blood Factor</a:t>
                      </a:r>
                      <a:endParaRPr lang="en-US" sz="1800" dirty="0">
                        <a:latin typeface="Bookman Old Style" pitchFamily="18" charset="0"/>
                      </a:endParaRPr>
                    </a:p>
                  </a:txBody>
                  <a:tcPr/>
                </a:tc>
                <a:tc>
                  <a:txBody>
                    <a:bodyPr/>
                    <a:lstStyle/>
                    <a:p>
                      <a:pPr algn="ctr"/>
                      <a:endParaRPr lang="en-US" sz="1800" dirty="0">
                        <a:latin typeface="Bookman Old Style"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Alleles</a:t>
            </a:r>
            <a:endParaRPr lang="en-US" dirty="0"/>
          </a:p>
        </p:txBody>
      </p:sp>
      <p:sp>
        <p:nvSpPr>
          <p:cNvPr id="3" name="Content Placeholder 2"/>
          <p:cNvSpPr>
            <a:spLocks noGrp="1"/>
          </p:cNvSpPr>
          <p:nvPr>
            <p:ph idx="1"/>
          </p:nvPr>
        </p:nvSpPr>
        <p:spPr/>
        <p:txBody>
          <a:bodyPr/>
          <a:lstStyle/>
          <a:p>
            <a:r>
              <a:rPr lang="en-US" dirty="0" smtClean="0"/>
              <a:t>More than Two Alleles of a gene are called as multiple alleles.</a:t>
            </a:r>
          </a:p>
          <a:p>
            <a:pPr>
              <a:buNone/>
            </a:pPr>
            <a:r>
              <a:rPr lang="en-US" dirty="0" smtClean="0"/>
              <a:t>Examples-</a:t>
            </a:r>
          </a:p>
          <a:p>
            <a:pPr lvl="1"/>
            <a:r>
              <a:rPr lang="en-US" dirty="0" smtClean="0"/>
              <a:t>Coat Color in Rabbit</a:t>
            </a:r>
          </a:p>
          <a:p>
            <a:pPr lvl="1"/>
            <a:r>
              <a:rPr lang="en-US" dirty="0" smtClean="0"/>
              <a:t>ABO Blood Group  System in Human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571486"/>
            <a:ext cx="8786875" cy="407196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dirty="0" smtClean="0">
                <a:solidFill>
                  <a:srgbClr val="C00000"/>
                </a:solidFill>
                <a:latin typeface="Bookman Old Style" pitchFamily="18" charset="0"/>
              </a:rPr>
              <a:t>1.1 Introduction to Genetics</a:t>
            </a:r>
          </a:p>
          <a:p>
            <a:endParaRPr lang="en-US" sz="2000" b="1" dirty="0" smtClean="0">
              <a:solidFill>
                <a:srgbClr val="002060"/>
              </a:solidFill>
              <a:latin typeface="Bookman Old Style" pitchFamily="18" charset="0"/>
            </a:endParaRPr>
          </a:p>
          <a:p>
            <a:r>
              <a:rPr lang="en-US" sz="2000" b="1" dirty="0" smtClean="0">
                <a:solidFill>
                  <a:srgbClr val="002060"/>
                </a:solidFill>
                <a:latin typeface="Bookman Old Style" pitchFamily="18" charset="0"/>
              </a:rPr>
              <a:t>Definition:</a:t>
            </a:r>
            <a:r>
              <a:rPr lang="en-US" sz="2000" b="1" dirty="0" smtClean="0">
                <a:solidFill>
                  <a:srgbClr val="C00000"/>
                </a:solidFill>
                <a:latin typeface="Bookman Old Style" pitchFamily="18" charset="0"/>
              </a:rPr>
              <a:t> It is the branch of biology which deals with the study of heredity and variation. </a:t>
            </a:r>
          </a:p>
          <a:p>
            <a:pPr indent="269875">
              <a:buFont typeface="Arial" pitchFamily="34" charset="0"/>
              <a:buChar char="•"/>
            </a:pPr>
            <a:r>
              <a:rPr lang="en-US" sz="2000" b="1" dirty="0" smtClean="0">
                <a:solidFill>
                  <a:srgbClr val="C00000"/>
                </a:solidFill>
                <a:latin typeface="Bookman Old Style" pitchFamily="18" charset="0"/>
              </a:rPr>
              <a:t>The term genetics was coined by William Bateson but due to extensive and pioneer studies </a:t>
            </a:r>
            <a:r>
              <a:rPr lang="en-US" sz="2000" b="1" dirty="0" err="1" smtClean="0">
                <a:solidFill>
                  <a:srgbClr val="C00000"/>
                </a:solidFill>
                <a:latin typeface="Bookman Old Style" pitchFamily="18" charset="0"/>
              </a:rPr>
              <a:t>Gregor</a:t>
            </a:r>
            <a:r>
              <a:rPr lang="en-US" sz="2000" b="1" dirty="0" smtClean="0">
                <a:solidFill>
                  <a:srgbClr val="C00000"/>
                </a:solidFill>
                <a:latin typeface="Bookman Old Style" pitchFamily="18" charset="0"/>
              </a:rPr>
              <a:t> Mendel is considered as the father of genetics. </a:t>
            </a:r>
            <a:endParaRPr lang="en-US" sz="2000" b="1" dirty="0">
              <a:solidFill>
                <a:srgbClr val="C00000"/>
              </a:solidFill>
              <a:latin typeface="Bookman Old Style" pitchFamily="18" charset="0"/>
            </a:endParaRPr>
          </a:p>
          <a:p>
            <a:pPr indent="269875"/>
            <a:endParaRPr lang="en-US" sz="2000" b="1" dirty="0">
              <a:solidFill>
                <a:srgbClr val="C00000"/>
              </a:solidFill>
              <a:latin typeface="Bookman Old Style" pitchFamily="18" charset="0"/>
            </a:endParaRPr>
          </a:p>
          <a:p>
            <a:pPr indent="269875"/>
            <a:r>
              <a:rPr lang="en-US" sz="2000" b="1" dirty="0" smtClean="0">
                <a:solidFill>
                  <a:srgbClr val="002060"/>
                </a:solidFill>
                <a:latin typeface="Bookman Old Style" pitchFamily="18" charset="0"/>
              </a:rPr>
              <a:t>Scope of Genetics</a:t>
            </a:r>
          </a:p>
          <a:p>
            <a:pPr>
              <a:buFont typeface="Arial" pitchFamily="34" charset="0"/>
              <a:buChar char="•"/>
            </a:pPr>
            <a:r>
              <a:rPr lang="en-US" sz="2000" b="1" dirty="0" smtClean="0">
                <a:solidFill>
                  <a:srgbClr val="C00000"/>
                </a:solidFill>
                <a:latin typeface="Bookman Old Style" pitchFamily="18" charset="0"/>
              </a:rPr>
              <a:t> Eugenics-Improvement of existing human race.</a:t>
            </a:r>
          </a:p>
          <a:p>
            <a:pPr>
              <a:buFont typeface="Arial" pitchFamily="34" charset="0"/>
              <a:buChar char="•"/>
            </a:pPr>
            <a:r>
              <a:rPr lang="en-US" sz="2000" b="1" dirty="0" smtClean="0">
                <a:solidFill>
                  <a:srgbClr val="C00000"/>
                </a:solidFill>
                <a:latin typeface="Bookman Old Style" pitchFamily="18" charset="0"/>
              </a:rPr>
              <a:t> Improvement in </a:t>
            </a:r>
            <a:r>
              <a:rPr lang="en-US" sz="2000" b="1" dirty="0" err="1" smtClean="0">
                <a:solidFill>
                  <a:srgbClr val="C00000"/>
                </a:solidFill>
                <a:latin typeface="Bookman Old Style" pitchFamily="18" charset="0"/>
              </a:rPr>
              <a:t>econimically</a:t>
            </a:r>
            <a:r>
              <a:rPr lang="en-US" sz="2000" b="1" dirty="0" smtClean="0">
                <a:solidFill>
                  <a:srgbClr val="C00000"/>
                </a:solidFill>
                <a:latin typeface="Bookman Old Style" pitchFamily="18" charset="0"/>
              </a:rPr>
              <a:t> important animals.</a:t>
            </a:r>
          </a:p>
          <a:p>
            <a:pPr>
              <a:buFont typeface="Arial" pitchFamily="34" charset="0"/>
              <a:buChar char="•"/>
            </a:pPr>
            <a:r>
              <a:rPr lang="en-US" sz="2000" b="1" dirty="0">
                <a:solidFill>
                  <a:srgbClr val="C00000"/>
                </a:solidFill>
                <a:latin typeface="Bookman Old Style" pitchFamily="18" charset="0"/>
              </a:rPr>
              <a:t> </a:t>
            </a:r>
            <a:r>
              <a:rPr lang="en-US" sz="2000" b="1" dirty="0" smtClean="0">
                <a:solidFill>
                  <a:srgbClr val="C00000"/>
                </a:solidFill>
                <a:latin typeface="Bookman Old Style" pitchFamily="18" charset="0"/>
              </a:rPr>
              <a:t>To study hereditary diseases. </a:t>
            </a:r>
          </a:p>
          <a:p>
            <a:pPr>
              <a:buFont typeface="Arial" pitchFamily="34" charset="0"/>
              <a:buChar char="•"/>
            </a:pPr>
            <a:r>
              <a:rPr lang="en-US" sz="2000" b="1" dirty="0" smtClean="0">
                <a:solidFill>
                  <a:srgbClr val="C00000"/>
                </a:solidFill>
                <a:latin typeface="Bookman Old Style" pitchFamily="18" charset="0"/>
              </a:rPr>
              <a:t> Use in forensic sciences.</a:t>
            </a:r>
            <a:endParaRPr lang="en-US" sz="2000" b="1" dirty="0">
              <a:solidFill>
                <a:srgbClr val="C00000"/>
              </a:solidFill>
              <a:latin typeface="Bookman Old Style" pitchFamily="18" charset="0"/>
            </a:endParaRPr>
          </a:p>
        </p:txBody>
      </p:sp>
      <p:sp>
        <p:nvSpPr>
          <p:cNvPr id="5" name="Rectangle 4"/>
          <p:cNvSpPr/>
          <p:nvPr/>
        </p:nvSpPr>
        <p:spPr>
          <a:xfrm>
            <a:off x="214282" y="142859"/>
            <a:ext cx="8786875"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1.1 Introduction to Genetics</a:t>
            </a:r>
          </a:p>
          <a:p>
            <a:pPr algn="ctr"/>
            <a:endParaRPr lang="en-US" sz="2000" b="1" dirty="0" smtClean="0">
              <a:solidFill>
                <a:schemeClr val="bg1"/>
              </a:solidFill>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89279"/>
            <a:ext cx="8501122" cy="476848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dirty="0" smtClean="0">
                <a:solidFill>
                  <a:srgbClr val="C00000"/>
                </a:solidFill>
                <a:latin typeface="Bookman Old Style" pitchFamily="18" charset="0"/>
              </a:rPr>
              <a:t>Concept of Gene</a:t>
            </a:r>
          </a:p>
          <a:p>
            <a:pPr algn="ctr"/>
            <a:r>
              <a:rPr lang="en-US" b="1" dirty="0" smtClean="0">
                <a:solidFill>
                  <a:srgbClr val="002060"/>
                </a:solidFill>
                <a:latin typeface="Bookman Old Style" pitchFamily="18" charset="0"/>
              </a:rPr>
              <a:t>Classical Concept </a:t>
            </a:r>
            <a:endParaRPr lang="en-US" b="1" dirty="0" smtClean="0">
              <a:solidFill>
                <a:srgbClr val="C00000"/>
              </a:solidFill>
              <a:latin typeface="Bookman Old Style" pitchFamily="18" charset="0"/>
            </a:endParaRPr>
          </a:p>
          <a:p>
            <a:pPr>
              <a:buFont typeface="Arial" pitchFamily="34" charset="0"/>
              <a:buChar char="•"/>
            </a:pPr>
            <a:r>
              <a:rPr lang="en-US" b="1" dirty="0">
                <a:solidFill>
                  <a:srgbClr val="C00000"/>
                </a:solidFill>
                <a:latin typeface="Bookman Old Style" pitchFamily="18" charset="0"/>
              </a:rPr>
              <a:t> </a:t>
            </a:r>
            <a:r>
              <a:rPr lang="en-US" b="1" dirty="0" smtClean="0">
                <a:solidFill>
                  <a:srgbClr val="C00000"/>
                </a:solidFill>
                <a:latin typeface="Bookman Old Style" pitchFamily="18" charset="0"/>
              </a:rPr>
              <a:t>Genes are discrete particles which are present on chromosomes. </a:t>
            </a:r>
          </a:p>
          <a:p>
            <a:pPr>
              <a:buFont typeface="Arial" pitchFamily="34" charset="0"/>
              <a:buChar char="•"/>
            </a:pPr>
            <a:r>
              <a:rPr lang="en-US" b="1" dirty="0" smtClean="0">
                <a:solidFill>
                  <a:srgbClr val="C00000"/>
                </a:solidFill>
                <a:latin typeface="Bookman Old Style" pitchFamily="18" charset="0"/>
              </a:rPr>
              <a:t>They occupy specific position on the chromosome called loci.</a:t>
            </a:r>
          </a:p>
          <a:p>
            <a:pPr>
              <a:buFont typeface="Arial" pitchFamily="34" charset="0"/>
              <a:buChar char="•"/>
            </a:pPr>
            <a:r>
              <a:rPr lang="en-US" b="1" dirty="0" smtClean="0">
                <a:solidFill>
                  <a:srgbClr val="C00000"/>
                </a:solidFill>
                <a:latin typeface="Bookman Old Style" pitchFamily="18" charset="0"/>
              </a:rPr>
              <a:t>These discrete particles are responsible for specific characters.</a:t>
            </a:r>
          </a:p>
          <a:p>
            <a:pPr>
              <a:buFont typeface="Arial" pitchFamily="34" charset="0"/>
              <a:buChar char="•"/>
            </a:pPr>
            <a:r>
              <a:rPr lang="en-US" b="1" dirty="0">
                <a:solidFill>
                  <a:srgbClr val="C00000"/>
                </a:solidFill>
                <a:latin typeface="Bookman Old Style" pitchFamily="18" charset="0"/>
              </a:rPr>
              <a:t> </a:t>
            </a:r>
            <a:r>
              <a:rPr lang="en-US" b="1" dirty="0" smtClean="0">
                <a:solidFill>
                  <a:srgbClr val="C00000"/>
                </a:solidFill>
                <a:latin typeface="Bookman Old Style" pitchFamily="18" charset="0"/>
              </a:rPr>
              <a:t>The classical concept of gene was introduced by Walter Sutton in 1902.</a:t>
            </a:r>
          </a:p>
          <a:p>
            <a:pPr algn="ctr"/>
            <a:r>
              <a:rPr lang="en-US" b="1" dirty="0" smtClean="0">
                <a:solidFill>
                  <a:srgbClr val="002060"/>
                </a:solidFill>
                <a:latin typeface="Bookman Old Style" pitchFamily="18" charset="0"/>
              </a:rPr>
              <a:t>Modern Concept</a:t>
            </a:r>
            <a:endParaRPr lang="en-US" b="1" dirty="0" smtClean="0">
              <a:solidFill>
                <a:srgbClr val="C00000"/>
              </a:solidFill>
              <a:latin typeface="Bookman Old Style" pitchFamily="18" charset="0"/>
            </a:endParaRPr>
          </a:p>
          <a:p>
            <a:pPr>
              <a:buFont typeface="Arial" pitchFamily="34" charset="0"/>
              <a:buChar char="•"/>
            </a:pPr>
            <a:r>
              <a:rPr lang="en-US" b="1" dirty="0" smtClean="0">
                <a:solidFill>
                  <a:srgbClr val="C00000"/>
                </a:solidFill>
                <a:latin typeface="Bookman Old Style" pitchFamily="18" charset="0"/>
              </a:rPr>
              <a:t>According to this concept genes are the segments of DNA present on the chromosome. </a:t>
            </a:r>
          </a:p>
          <a:p>
            <a:pPr>
              <a:buFont typeface="Arial" pitchFamily="34" charset="0"/>
              <a:buChar char="•"/>
            </a:pPr>
            <a:r>
              <a:rPr lang="en-US" b="1" dirty="0" smtClean="0">
                <a:solidFill>
                  <a:srgbClr val="002060"/>
                </a:solidFill>
                <a:latin typeface="Bookman Old Style" pitchFamily="18" charset="0"/>
              </a:rPr>
              <a:t>Gene as a unit of Transmission or </a:t>
            </a:r>
            <a:r>
              <a:rPr lang="en-US" b="1" dirty="0" err="1" smtClean="0">
                <a:solidFill>
                  <a:srgbClr val="002060"/>
                </a:solidFill>
                <a:latin typeface="Bookman Old Style" pitchFamily="18" charset="0"/>
              </a:rPr>
              <a:t>Cistron</a:t>
            </a:r>
            <a:r>
              <a:rPr lang="en-US" b="1" dirty="0" smtClean="0">
                <a:solidFill>
                  <a:srgbClr val="002060"/>
                </a:solidFill>
                <a:latin typeface="Bookman Old Style" pitchFamily="18" charset="0"/>
              </a:rPr>
              <a:t>:</a:t>
            </a:r>
            <a:r>
              <a:rPr lang="en-US" b="1" dirty="0" smtClean="0">
                <a:solidFill>
                  <a:srgbClr val="C00000"/>
                </a:solidFill>
                <a:latin typeface="Bookman Old Style" pitchFamily="18" charset="0"/>
              </a:rPr>
              <a:t> It is the part of DNA which codes for the single </a:t>
            </a:r>
            <a:r>
              <a:rPr lang="en-US" b="1" dirty="0" err="1" smtClean="0">
                <a:solidFill>
                  <a:srgbClr val="C00000"/>
                </a:solidFill>
                <a:latin typeface="Bookman Old Style" pitchFamily="18" charset="0"/>
              </a:rPr>
              <a:t>polypetide</a:t>
            </a:r>
            <a:r>
              <a:rPr lang="en-US" b="1" dirty="0" smtClean="0">
                <a:solidFill>
                  <a:srgbClr val="C00000"/>
                </a:solidFill>
                <a:latin typeface="Bookman Old Style" pitchFamily="18" charset="0"/>
              </a:rPr>
              <a:t> chain. </a:t>
            </a:r>
          </a:p>
          <a:p>
            <a:pPr>
              <a:buFont typeface="Arial" pitchFamily="34" charset="0"/>
              <a:buChar char="•"/>
            </a:pPr>
            <a:r>
              <a:rPr lang="en-US" b="1" dirty="0" smtClean="0">
                <a:solidFill>
                  <a:srgbClr val="002060"/>
                </a:solidFill>
                <a:latin typeface="Bookman Old Style" pitchFamily="18" charset="0"/>
              </a:rPr>
              <a:t>Gene as a unit of Recombination or Recon:</a:t>
            </a:r>
            <a:r>
              <a:rPr lang="en-US" b="1" dirty="0" smtClean="0">
                <a:solidFill>
                  <a:srgbClr val="C00000"/>
                </a:solidFill>
                <a:latin typeface="Bookman Old Style" pitchFamily="18" charset="0"/>
              </a:rPr>
              <a:t> It is the part of DNA which is capable of recombination i.e. exchange.</a:t>
            </a:r>
          </a:p>
          <a:p>
            <a:pPr algn="just">
              <a:buFont typeface="Arial" pitchFamily="34" charset="0"/>
              <a:buChar char="•"/>
            </a:pPr>
            <a:r>
              <a:rPr lang="en-US" b="1" dirty="0" smtClean="0">
                <a:solidFill>
                  <a:srgbClr val="002060"/>
                </a:solidFill>
                <a:latin typeface="Bookman Old Style" pitchFamily="18" charset="0"/>
              </a:rPr>
              <a:t>Gene as a unit of Mutation or </a:t>
            </a:r>
            <a:r>
              <a:rPr lang="en-US" b="1" dirty="0" err="1" smtClean="0">
                <a:solidFill>
                  <a:srgbClr val="002060"/>
                </a:solidFill>
                <a:latin typeface="Bookman Old Style" pitchFamily="18" charset="0"/>
              </a:rPr>
              <a:t>Muton</a:t>
            </a:r>
            <a:r>
              <a:rPr lang="en-US" b="1" dirty="0" smtClean="0">
                <a:solidFill>
                  <a:srgbClr val="002060"/>
                </a:solidFill>
                <a:latin typeface="Bookman Old Style" pitchFamily="18" charset="0"/>
              </a:rPr>
              <a:t>:</a:t>
            </a:r>
            <a:r>
              <a:rPr lang="en-US" b="1" dirty="0" smtClean="0">
                <a:solidFill>
                  <a:srgbClr val="C00000"/>
                </a:solidFill>
                <a:latin typeface="Bookman Old Style" pitchFamily="18" charset="0"/>
              </a:rPr>
              <a:t> It is the part of DNA which can undergo mutation and eventually change in phenotype. </a:t>
            </a:r>
          </a:p>
          <a:p>
            <a:pPr>
              <a:buFont typeface="Arial" pitchFamily="34" charset="0"/>
              <a:buChar char="•"/>
            </a:pPr>
            <a:endParaRPr lang="en-US" sz="2000" b="1" dirty="0" smtClean="0">
              <a:solidFill>
                <a:srgbClr val="C00000"/>
              </a:solidFill>
              <a:latin typeface="Bookman Old Style" pitchFamily="18" charset="0"/>
            </a:endParaRPr>
          </a:p>
          <a:p>
            <a:pPr>
              <a:buFont typeface="Arial" pitchFamily="34" charset="0"/>
              <a:buChar char="•"/>
            </a:pPr>
            <a:endParaRPr lang="en-US" sz="2000" b="1" dirty="0">
              <a:solidFill>
                <a:srgbClr val="C00000"/>
              </a:solidFill>
              <a:latin typeface="Bookman Old Style" pitchFamily="18" charset="0"/>
            </a:endParaRPr>
          </a:p>
          <a:p>
            <a:pPr>
              <a:buFont typeface="Arial" pitchFamily="34" charset="0"/>
              <a:buChar char="•"/>
            </a:pPr>
            <a:endParaRPr lang="en-US" sz="2000" b="1" dirty="0" smtClean="0">
              <a:solidFill>
                <a:srgbClr val="C00000"/>
              </a:solidFill>
              <a:latin typeface="Bookman Old Style" pitchFamily="18" charset="0"/>
            </a:endParaRPr>
          </a:p>
          <a:p>
            <a:pPr algn="ctr"/>
            <a:endParaRPr lang="en-US" sz="2000" b="1" dirty="0" smtClean="0">
              <a:solidFill>
                <a:srgbClr val="C00000"/>
              </a:solidFill>
              <a:latin typeface="Bookman Old Style" pitchFamily="18" charset="0"/>
            </a:endParaRPr>
          </a:p>
          <a:p>
            <a:r>
              <a:rPr lang="en-US" sz="2000" b="1" dirty="0" smtClean="0">
                <a:solidFill>
                  <a:srgbClr val="002060"/>
                </a:solidFill>
                <a:latin typeface="Bookman Old Style" pitchFamily="18" charset="0"/>
              </a:rPr>
              <a:t> </a:t>
            </a:r>
            <a:r>
              <a:rPr lang="en-US" sz="2000" b="1" dirty="0" smtClean="0">
                <a:solidFill>
                  <a:srgbClr val="C00000"/>
                </a:solidFill>
                <a:latin typeface="Bookman Old Style" pitchFamily="18" charset="0"/>
              </a:rPr>
              <a:t> </a:t>
            </a:r>
            <a:endParaRPr lang="en-US" sz="2000" b="1" dirty="0">
              <a:solidFill>
                <a:srgbClr val="C00000"/>
              </a:solidFill>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4" y="428611"/>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700" b="1" dirty="0" smtClean="0">
                <a:solidFill>
                  <a:srgbClr val="002060"/>
                </a:solidFill>
                <a:latin typeface="Bookman Old Style" pitchFamily="18" charset="0"/>
              </a:rPr>
              <a:t> Genome</a:t>
            </a:r>
            <a:r>
              <a:rPr lang="en-US" sz="1700" b="1" dirty="0" smtClean="0">
                <a:solidFill>
                  <a:srgbClr val="C00000"/>
                </a:solidFill>
                <a:latin typeface="Bookman Old Style" pitchFamily="18" charset="0"/>
              </a:rPr>
              <a:t>: Sum total of all the genes present in haploid set of chromosomes.</a:t>
            </a:r>
          </a:p>
          <a:p>
            <a:pPr algn="just">
              <a:buFont typeface="Arial" pitchFamily="34" charset="0"/>
              <a:buChar char="•"/>
            </a:pPr>
            <a:r>
              <a:rPr lang="en-US" sz="1700" b="1" dirty="0" smtClean="0">
                <a:solidFill>
                  <a:srgbClr val="002060"/>
                </a:solidFill>
                <a:latin typeface="Bookman Old Style" pitchFamily="18" charset="0"/>
              </a:rPr>
              <a:t> Locus</a:t>
            </a:r>
            <a:r>
              <a:rPr lang="en-US" sz="1700" b="1" dirty="0" smtClean="0">
                <a:solidFill>
                  <a:srgbClr val="C00000"/>
                </a:solidFill>
                <a:latin typeface="Bookman Old Style" pitchFamily="18" charset="0"/>
              </a:rPr>
              <a:t>: Location of the gene of chromosome</a:t>
            </a:r>
          </a:p>
          <a:p>
            <a:pPr algn="just">
              <a:buFont typeface="Arial" pitchFamily="34" charset="0"/>
              <a:buChar char="•"/>
            </a:pPr>
            <a:r>
              <a:rPr lang="en-US" sz="1700" b="1" dirty="0" smtClean="0">
                <a:solidFill>
                  <a:srgbClr val="002060"/>
                </a:solidFill>
                <a:latin typeface="Bookman Old Style" pitchFamily="18" charset="0"/>
              </a:rPr>
              <a:t> Allele</a:t>
            </a:r>
            <a:r>
              <a:rPr lang="en-US" sz="1700" b="1" dirty="0" smtClean="0">
                <a:solidFill>
                  <a:srgbClr val="C00000"/>
                </a:solidFill>
                <a:latin typeface="Bookman Old Style" pitchFamily="18" charset="0"/>
              </a:rPr>
              <a:t>: alternative form of a gene</a:t>
            </a:r>
          </a:p>
          <a:p>
            <a:pPr algn="just">
              <a:buFont typeface="Arial" pitchFamily="34" charset="0"/>
              <a:buChar char="•"/>
            </a:pPr>
            <a:r>
              <a:rPr lang="en-US" sz="1700" b="1" dirty="0" smtClean="0">
                <a:solidFill>
                  <a:srgbClr val="002060"/>
                </a:solidFill>
                <a:latin typeface="Bookman Old Style" pitchFamily="18" charset="0"/>
              </a:rPr>
              <a:t> Genotype</a:t>
            </a:r>
            <a:r>
              <a:rPr lang="en-US" sz="1700" b="1" dirty="0" smtClean="0">
                <a:solidFill>
                  <a:srgbClr val="C00000"/>
                </a:solidFill>
                <a:latin typeface="Bookman Old Style" pitchFamily="18" charset="0"/>
              </a:rPr>
              <a:t> : Combination of alleles or genetic makeup of an organism</a:t>
            </a:r>
          </a:p>
          <a:p>
            <a:pPr algn="just">
              <a:buFont typeface="Arial" pitchFamily="34" charset="0"/>
              <a:buChar char="•"/>
            </a:pPr>
            <a:r>
              <a:rPr lang="en-US" sz="1700" b="1" dirty="0" smtClean="0">
                <a:solidFill>
                  <a:srgbClr val="002060"/>
                </a:solidFill>
                <a:latin typeface="Bookman Old Style" pitchFamily="18" charset="0"/>
              </a:rPr>
              <a:t> Phenotype</a:t>
            </a:r>
            <a:r>
              <a:rPr lang="en-US" sz="1700" b="1" dirty="0" smtClean="0">
                <a:solidFill>
                  <a:srgbClr val="C00000"/>
                </a:solidFill>
                <a:latin typeface="Bookman Old Style" pitchFamily="18" charset="0"/>
              </a:rPr>
              <a:t>: external appearance of an organism.</a:t>
            </a:r>
          </a:p>
          <a:p>
            <a:pPr algn="just">
              <a:buFont typeface="Arial" pitchFamily="34" charset="0"/>
              <a:buChar char="•"/>
            </a:pPr>
            <a:r>
              <a:rPr lang="en-US" sz="1700" b="1" dirty="0" smtClean="0">
                <a:solidFill>
                  <a:srgbClr val="002060"/>
                </a:solidFill>
                <a:latin typeface="Bookman Old Style" pitchFamily="18" charset="0"/>
              </a:rPr>
              <a:t> Homozygous</a:t>
            </a:r>
            <a:r>
              <a:rPr lang="en-US" sz="1700" b="1" dirty="0" smtClean="0">
                <a:solidFill>
                  <a:srgbClr val="C00000"/>
                </a:solidFill>
                <a:latin typeface="Bookman Old Style" pitchFamily="18" charset="0"/>
              </a:rPr>
              <a:t>: Organism having both alleles similar for a gene.</a:t>
            </a:r>
          </a:p>
          <a:p>
            <a:pPr algn="just">
              <a:buFont typeface="Arial" pitchFamily="34" charset="0"/>
              <a:buChar char="•"/>
            </a:pPr>
            <a:r>
              <a:rPr lang="en-US" sz="1700" b="1" dirty="0" smtClean="0">
                <a:solidFill>
                  <a:srgbClr val="002060"/>
                </a:solidFill>
                <a:latin typeface="Bookman Old Style" pitchFamily="18" charset="0"/>
              </a:rPr>
              <a:t> Heterozygous</a:t>
            </a:r>
            <a:r>
              <a:rPr lang="en-US" sz="1700" b="1" dirty="0" smtClean="0">
                <a:solidFill>
                  <a:srgbClr val="C00000"/>
                </a:solidFill>
                <a:latin typeface="Bookman Old Style" pitchFamily="18" charset="0"/>
              </a:rPr>
              <a:t>: organism having two alleles different for a gene.</a:t>
            </a:r>
          </a:p>
          <a:p>
            <a:pPr algn="just">
              <a:buFont typeface="Arial" pitchFamily="34" charset="0"/>
              <a:buChar char="•"/>
            </a:pPr>
            <a:r>
              <a:rPr lang="en-US" sz="1700" b="1" dirty="0" smtClean="0">
                <a:solidFill>
                  <a:srgbClr val="002060"/>
                </a:solidFill>
                <a:latin typeface="Bookman Old Style" pitchFamily="18" charset="0"/>
              </a:rPr>
              <a:t> Dominant</a:t>
            </a:r>
            <a:r>
              <a:rPr lang="en-US" sz="1700" b="1" dirty="0" smtClean="0">
                <a:solidFill>
                  <a:srgbClr val="C00000"/>
                </a:solidFill>
                <a:latin typeface="Bookman Old Style" pitchFamily="18" charset="0"/>
              </a:rPr>
              <a:t>: In heterozygous condition two different alleles are present. The allele which is expressed in heterozygous condition is called dominant.</a:t>
            </a:r>
          </a:p>
          <a:p>
            <a:pPr algn="just">
              <a:buFont typeface="Arial" pitchFamily="34" charset="0"/>
              <a:buChar char="•"/>
            </a:pPr>
            <a:r>
              <a:rPr lang="en-US" sz="1700" b="1" dirty="0" smtClean="0">
                <a:solidFill>
                  <a:srgbClr val="002060"/>
                </a:solidFill>
                <a:latin typeface="Bookman Old Style" pitchFamily="18" charset="0"/>
              </a:rPr>
              <a:t> Recessive</a:t>
            </a:r>
            <a:r>
              <a:rPr lang="en-US" sz="1700" b="1" dirty="0" smtClean="0">
                <a:solidFill>
                  <a:srgbClr val="C00000"/>
                </a:solidFill>
                <a:latin typeface="Bookman Old Style" pitchFamily="18" charset="0"/>
              </a:rPr>
              <a:t>: while the allele which is not expressed in heterozygous condition is called recessive. </a:t>
            </a:r>
          </a:p>
          <a:p>
            <a:pPr algn="just">
              <a:buFont typeface="Arial" pitchFamily="34" charset="0"/>
              <a:buChar char="•"/>
            </a:pPr>
            <a:r>
              <a:rPr lang="en-US" sz="1700" b="1" dirty="0" smtClean="0">
                <a:solidFill>
                  <a:srgbClr val="002060"/>
                </a:solidFill>
                <a:latin typeface="Bookman Old Style" pitchFamily="18" charset="0"/>
              </a:rPr>
              <a:t> Wild</a:t>
            </a:r>
            <a:r>
              <a:rPr lang="en-US" sz="1700" b="1" dirty="0" smtClean="0">
                <a:solidFill>
                  <a:srgbClr val="C00000"/>
                </a:solidFill>
                <a:latin typeface="Bookman Old Style" pitchFamily="18" charset="0"/>
              </a:rPr>
              <a:t> </a:t>
            </a:r>
            <a:r>
              <a:rPr lang="en-US" sz="1700" b="1" dirty="0" smtClean="0">
                <a:solidFill>
                  <a:srgbClr val="002060"/>
                </a:solidFill>
                <a:latin typeface="Bookman Old Style" pitchFamily="18" charset="0"/>
              </a:rPr>
              <a:t>type</a:t>
            </a:r>
            <a:r>
              <a:rPr lang="en-US" sz="1700" b="1" dirty="0" smtClean="0">
                <a:solidFill>
                  <a:srgbClr val="C00000"/>
                </a:solidFill>
                <a:latin typeface="Bookman Old Style" pitchFamily="18" charset="0"/>
              </a:rPr>
              <a:t> </a:t>
            </a:r>
            <a:r>
              <a:rPr lang="en-US" sz="1700" b="1" dirty="0" smtClean="0">
                <a:solidFill>
                  <a:srgbClr val="002060"/>
                </a:solidFill>
                <a:latin typeface="Bookman Old Style" pitchFamily="18" charset="0"/>
              </a:rPr>
              <a:t>and</a:t>
            </a:r>
            <a:r>
              <a:rPr lang="en-US" sz="1700" b="1" dirty="0" smtClean="0">
                <a:solidFill>
                  <a:srgbClr val="C00000"/>
                </a:solidFill>
                <a:latin typeface="Bookman Old Style" pitchFamily="18" charset="0"/>
              </a:rPr>
              <a:t> </a:t>
            </a:r>
            <a:r>
              <a:rPr lang="en-US" sz="1700" b="1" dirty="0" smtClean="0">
                <a:solidFill>
                  <a:srgbClr val="002060"/>
                </a:solidFill>
                <a:latin typeface="Bookman Old Style" pitchFamily="18" charset="0"/>
              </a:rPr>
              <a:t>mutant</a:t>
            </a:r>
            <a:r>
              <a:rPr lang="en-US" sz="1700" b="1" dirty="0" smtClean="0">
                <a:solidFill>
                  <a:srgbClr val="C00000"/>
                </a:solidFill>
                <a:latin typeface="Bookman Old Style" pitchFamily="18" charset="0"/>
              </a:rPr>
              <a:t> </a:t>
            </a:r>
            <a:r>
              <a:rPr lang="en-US" sz="1700" b="1" dirty="0" smtClean="0">
                <a:solidFill>
                  <a:srgbClr val="002060"/>
                </a:solidFill>
                <a:latin typeface="Bookman Old Style" pitchFamily="18" charset="0"/>
              </a:rPr>
              <a:t>alleles</a:t>
            </a:r>
            <a:r>
              <a:rPr lang="en-US" sz="1700" b="1" dirty="0" smtClean="0">
                <a:solidFill>
                  <a:srgbClr val="C00000"/>
                </a:solidFill>
                <a:latin typeface="Bookman Old Style" pitchFamily="18" charset="0"/>
              </a:rPr>
              <a:t>: In population the most commonly found phenotype is considered as wild type and the allele responsible for that character is called wild allele. While the rest of other variations in this type are considered mutants and the allele is considered as mutant allele. </a:t>
            </a:r>
            <a:endParaRPr lang="en-US" sz="1700" b="1" dirty="0">
              <a:solidFill>
                <a:srgbClr val="C00000"/>
              </a:solidFill>
              <a:latin typeface="Bookman Old Style" pitchFamily="18" charset="0"/>
            </a:endParaRPr>
          </a:p>
        </p:txBody>
      </p:sp>
      <p:sp>
        <p:nvSpPr>
          <p:cNvPr id="3" name="Rectangle 2"/>
          <p:cNvSpPr/>
          <p:nvPr/>
        </p:nvSpPr>
        <p:spPr>
          <a:xfrm>
            <a:off x="214284"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Basic Terms in Genetics</a:t>
            </a:r>
          </a:p>
          <a:p>
            <a:pPr algn="ctr"/>
            <a:endParaRPr lang="en-US" sz="2000" b="1" dirty="0" smtClean="0">
              <a:solidFill>
                <a:schemeClr val="bg1"/>
              </a:solidFill>
              <a:latin typeface="Bookman Old Styl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1438" y="285735"/>
            <a:ext cx="9001156" cy="457203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Rectangle 3"/>
          <p:cNvSpPr/>
          <p:nvPr/>
        </p:nvSpPr>
        <p:spPr>
          <a:xfrm>
            <a:off x="214284" y="928676"/>
            <a:ext cx="8715436" cy="380331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2000" b="1" dirty="0" smtClean="0">
                <a:solidFill>
                  <a:srgbClr val="002060"/>
                </a:solidFill>
                <a:latin typeface="Bookman Old Style" pitchFamily="18" charset="0"/>
              </a:rPr>
              <a:t> Mendel has selected the pea plant for his studies as the pea plant is showing all the suitable characters for the study of genetics. One of the reason why selected the Garden Pea Plant as an experimental plant is that the Pea plant has more contrasting characters and they are conspicuously observed. </a:t>
            </a:r>
          </a:p>
        </p:txBody>
      </p:sp>
      <p:sp>
        <p:nvSpPr>
          <p:cNvPr id="5" name="Rectangle 4"/>
          <p:cNvSpPr/>
          <p:nvPr/>
        </p:nvSpPr>
        <p:spPr>
          <a:xfrm>
            <a:off x="214284" y="500048"/>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1.2 </a:t>
            </a:r>
            <a:r>
              <a:rPr lang="en-US" sz="2000" b="1" dirty="0" err="1" smtClean="0">
                <a:solidFill>
                  <a:schemeClr val="bg1"/>
                </a:solidFill>
                <a:latin typeface="Bookman Old Style" pitchFamily="18" charset="0"/>
              </a:rPr>
              <a:t>Mendelian</a:t>
            </a:r>
            <a:r>
              <a:rPr lang="en-US" sz="2000" b="1" dirty="0" smtClean="0">
                <a:solidFill>
                  <a:schemeClr val="bg1"/>
                </a:solidFill>
                <a:latin typeface="Bookman Old Style" pitchFamily="18" charset="0"/>
              </a:rPr>
              <a:t> Genetics</a:t>
            </a:r>
          </a:p>
          <a:p>
            <a:pPr algn="ctr"/>
            <a:endParaRPr lang="en-US" sz="2000" b="1" dirty="0" smtClean="0">
              <a:solidFill>
                <a:schemeClr val="bg1"/>
              </a:solidFill>
              <a:latin typeface="Bookman Old Style" pitchFamily="18" charset="0"/>
            </a:endParaRPr>
          </a:p>
        </p:txBody>
      </p:sp>
      <p:sp>
        <p:nvSpPr>
          <p:cNvPr id="1026" name="AutoShape 2" descr="data:image/jpeg;base64,/9j/4AAQSkZJRgABAQAAAQABAAD/2wCEAAkGBxMTEhUTExMVFhUWGBUVFxcXFxcdGhUVFxUXFhYXGBgYHSggGBolHRUXITEhJSkrLi4uFx8zODMtNygtLisBCgoKDg0OGxAQGy0lICUtLS0tLS0tLS0tLS0tLS0tLS0tLS0tLS0tLS0tLS0tLS0tLS0tLS0tLS0tLS0tLS0tLf/AABEIALcBEwMBEQACEQEDEQH/xAAbAAADAQEBAQEAAAAAAAAAAAAEBQYDAgEAB//EAD8QAAIBAgQEAwYEBAMIAwAAAAECEQADBBIhMQVBUWEicYEGEzKRobEjQlLBFGLR8HLh8SQzgpKissLiFTRD/8QAGgEAAwEBAQEAAAAAAAAAAAAAAgMEAQUABv/EADERAAICAQQBAwIFAwQDAAAAAAABAhEDBBIhMUETIlFhcQUygZGxFELwocHR4SMkM//aAAwDAQACEQMRAD8AbnCJctEZF8JkbjpB03686jloMUl7UkzlrJJoQ3cTi1uf7x2I5NrpyjkR5U6MHEQ3K7PW4tfYw5YgzsYA+R+ho90q5BcpPs6GLfKM3LSeoOokjyP0rka+Luw8fPYZhb01wowvIUPox47ey2wD2+RJrsydKIirY44a2XC2VHOX9DoP3q+KqBvSoTcaY8q5uqi7syL5F/C3IbWpU0pDGVPDr8NVmCS3UbB0w/E4z/pKtPkdfpNWeq922hspnWOcGptVI9N2wfEL4VXrqaTmk8UYYo9vlgRV8syGjHuKphJqUjPJ01yrcbbDOraACTVLRslSAr93xGNKXkqiWZyzjn86mAML7Zd/SmoNCHiv4jqO3y11JqHUJyyUKnNp8G+A4OjNKnUCFPKadj0/NoDfKa2h/DuCXLxuIzKihQSpIliNzPcmamjpZ58ltVVlcPaqiGLgVS1lhGy6AZl9NZq96Zem1JWTtSXIpsXihzqQGU7Kwkegrm4YTxP3cDItBWLxjXgCx1HOB9Ypmo1KnjcZGyxuTTQrx+LKIQo169PKuXgxRnNbiiGOiDxVxixLEkzua+ohFKKUeihGmCEmhyOkBMvfZPgly74iMtsczz8qlx4nk5fRM42+Cx93bCG2sSdBrTago7UZUUhW2GC5lJk0mGOkxa4BLGHI2HyqSW9P6D1RnjbMjpT8U6Y5MT3mVT1NdWFzR53IwfiTzy+VOUElRuwvMRa92srzEelC1VNdEjVLgkuJ8VKGRqB+WY9RSvVpiXIM4f7SYZx+MGWPzQD21ApiyQ/uGRkn2jK/fsEkWXW4rSPzBVca5W0zL6CpNVCGWLima1safyD4DiTLcyMtthP5MpkHow1nzrl49LjjKpcmTm7o19okLQgJguFg7rpqDGkijcFuTTvmgm2mNLOLB02gADsBoKvbsXusyxhBqbLFNUZYLhEE1xs0JRlwPg7Q8SyVUN1/sV0sWFpKRqOb90lWHY1Sj0pBlhMxE7bmhhiU58+DXycYy6c/hM9qRkluyWefBk5aSSK3c7fAKN7C5oq3BkXQ2C5D7lmF61dRQ4WhJesxSMiJpwBcQh3pDVCdtC/FXIQyfIdDWQn7toKQjtrmzGTrHnO/ypfp7Ju/0AzIo+CXFtquhnp+9V42kLg6OsfjfdMLqnZjMd+VUJq7MlPa7Qo49ZsYkC7YIDn4kgjX7UnVSxtLmgrV7o/sZezGBHjMEMIBHY1yZRlv56RR6ikuB21mNK5+qlToOCFWPt6a0OGXuHojsbgyboCgktsANSfKvpsUrggk+C19jvY9Tc/2lwsDN7vf0aPtScmXHCaWS/05Fr3urLHi1oMPd28RZtqNMuoJqDVficZLZFNfozZYm/Iqs4JrSNdLLcjSUaQD1PSkY3tj6jd/BPKLswwuM1Ibc86sx5klTBo699koHFp8MOPIFjeJCCH1FU4lb5DSZNY4hHiZB1Hl0rpwkqKIu0Ye/o9yNLvC3ow0dCSD0Ea/afnUWB1j2nNUuCS42h33DRB5TGmvek5pAxXJ3huA3BbJLLDqpA10MhhOmmk7dajeoTklfKH8GOOwS4e4chbxQTrzZYJA5bn51TnjKqXwJeZuVP8AQzshhJJGZ9e8E7x3P2oMcOeBcn8lDYskss7oCx05nw1Nvay7H4bKtrav5OriQat3C9h6bo51nDMo+tPLAChlhTNTrooMOW90QeX9adGNQDTYKwMGelDQNsahgibgMy6A0xrZB/LHcAWFtEuND3/pUOGDlk+iPNDW44RQW+Lod6tnKOONsxcLky4fbZlDsAAWYabiNRPmKXi90VNDcSfbHXupWuhF8FqFmKwoOvIfWvNWKlGxTjrcCkziTZUkIcTh83Klp0S2DYThsGaO1JUwkt3YwbAMF8Jg0lxoB4q6AXwvvbosFspK5yYkQP3ootue26FvC2uT61h7eFuqQrMRmB6MTMEjtpQbduRNAqW3gYcJx0uwYAZpJHIGKoyNPG0zceTkOZEOuYCuVL8MnmVvgpjkSObHCwXD5lKoZP7UjL+GZMEbck0MWRNcBN7hy2Q1xVFpCTmvGGdpOyxogrr6eSeNbOF8+TXbQvfimUZcOuUHd2+Ju+u9M9SMeIoQ51wgjDXUugB1DOPzRvQPbLtcmxlfAXwmylktbMlGlI5mRJjuDXzslHHqN8vy9FVroX8X4M9kG4hz2/1DdezjlV/oO96e6Pyv9xbj8CQYjMncGnuIKXIuxuIGh3im40NihFdus7yf9KrVQiNVJBi29KS8zF2y1/8AxuJyKNHnlMUrJk2cEELAfZQC5h3RwGUMBB6ax9x9Kg185xwbovpoq2qxri7JOgrh48lPcwmic42hN9BMEKhJjYAak+gr7Gcnsi/oiCS95hw4A3GvZQVVtAxgdhHOmYcdJHlzKz9AuXbRsWmKw1xXDkDmDCHykVPmw4ccpZJJ3Lizo7lLHFCRrE71Mp8AUJcUYJpbzUL2WzbhquGDRzrI6izfRaKuwxNttBNdCLvGZQaeA3WtBwBJB8IOvbsZ86yG1pPcv3GPBKrB8Zw53YJkJMDQiI0+lFkUsjpHlF3yhzgcD/CoblwhyBtzHkedUYsfoxt8jEtnLJ7H45r1ws4Cx8I5kdq52oUsz3tUIlPc7YfgscoQJsAcx6kmmYpqOPYHCfga2sSr6BhHM9asxsrjNM6xWWIBFOf0Ck1ROcS0E+lJd+SHKxZnAqdypktnq3xS8mSkFGVDTA2M2p0Qbnr5U/TQlP7Do88iDjN9Vx9sroPdla9qWo5VQEnaYr45jIOYttUk8zc9sSVQcuRfhGcKLjTrrH2oM2r92yHgNYK5Zu99iQXYwB4VG7H+lHHUTq5Mz0dz4NbONfMI0jZZ0Hn1qfLqFN3JX8DvTlFVEtuEozubZI92wEg/CZG3zNJ3ZXkTUqjx9v8ALH4qqiew3DWDPIhEJDE/ljl510sOXdjcnxXYmUHY0wCAOWBBVPFPpIpfrqePdEPHGpW/AFjXa6EGYghi+Ybgk6fKuJLOmqkrHW7bGdzHXxbnMv6WMfI+tU6KEGt+O14a8GPI12S13D+7JLfCd/75V0qe2j130LOLMjt+GNI1puK4x9waTBMBhtaTqM7R6THK4EVA87FbmPcU4JhRpVeZN1QiIs9hGgYhDyyn5MAa9mip4pRf0f8AqUvwVvuga4f9JKWWMIeWb4JPjYzsSNCZWdNFUgxHyHpX2E4tSSj4Ipq2c4XhirELmJiT05yB1j71RjhxyYoLwUrY2wttLV6fDJSNGIOvXbQ0rV48Kxt5el8FUMiVRE1/GKzH3YYLyDEE+sV8+8ilKoLj6hSdHlmypbUimOC8gwdsdWMKoBYtAAk7AAdSaGMVftRTtpW2L7V65iGa3hsxXdn2zdlnYd/9KrSnlXpw/X/gQlzwVfDLDImVoJUDnrPMSaGX4XgircExvqTrsHx3FrlpGdH+EExOh9OXepXp4R92CTi18N1+wMc03Ku7E54wMYhzZwyQTlBCGTA35+Wnaq45suSO3I+fnjn9B2bTTWPfIwYOWU6HL25dKYs9umQNMZnKfEh/xLzFeyY4rmISGmExQAAp2LIU450b3HDbxVq6HWmTfH7uSI58jrScrohz8PgQ/wASG7H6VJJpk1HNji/u3AKBpPP9q9iyRjOpIyVxVpD3inFj7sbL06V1N/HAUsj2kpj3d79o8y0D1FcnVza9zNxe5SR3xzgz+9AugqijMZ2PauZjztJ0vc2PUNq5AcTxHNCW9Y0B5DyHOnY8Sx3KXZ7Y5d9GYtFSS+pPMmhlk39DVFVSCcEys3xeBdXPQdKVkTivq+jzRSpxx1u2lRYtBdQN303J59aHPuz4fSSr4/T5PWsbs6461m62Yu1svBnXJcI0hwNm70nSxzpOORnp7W7Qsw+Myq46iPrXRbUcLihCuwkYkCK47hZRQ3wN1bim22zgrPQ8j86focqxZdsumZKPknGwLqWV9QCRBrsxzOLpmJLwYf8AxWbW36g0yWRSXBu9rsysWobpXKzTbMbtDdSKhbYsMQda+gySV0haQk9njkxeIT9S3Y9JYUPdr5TKH+VFZbuEWix30yjtMSaq0Wm2r1pd+AJS9oouWp00AXmeZ79au2snaPbhZEYq3LcBZPpOg50be1cG8pcE8yHMXMgkQJ5zz35DT1NcX8QmuIhYLbbYx4bwy7c+BSe8gAddTU+n02TIrgg5JyY0xPCTh0D3CIb4QoYl/wDDIAPn96dk08cVKT5fSXYUYSjyMeH8Ae+A+IfLa3Wyh1Pe43Xt9qqxaJte/j6f8jfzctjs4/D2Fygqg2yruflVSeLCq6N3JC29xyzcdQHZMv5WGUN/xERSss1kXsYuU02dXhZUO7lwkaklSpB0gQAZ5ACa5UotSakmvr4KNPjxOSlzxyY+znF7Rz27yZFnIoB1W2Vhc39eR2odN6Tnz+hbm1e5bZdM24jwoW2IS6jCAwBIU5TtBPhb0PpVMoKEm7s52XDt4TFmWGB2696VCbuyVoZCDqKsUV2g4yNvfQKqhIbvJzjVwsx6bUGWVk2SVsU2rczUOR0AE4PhtouJl2EEcgD3q7T4Id9sBu3Rpx3iGUlTbDDqTz7CrJOgckqEy8RNx7ShFXI+bNPLvNcvWJuLaHaea8hvtBi0vSblx3I2AMKB0rmY4ai74+/kqeXGJDdj4YUdt/U014pf3WCssX0wZ8zf5miSo31Eb4OwWhCcyzJUde9Nx497tL9RWXL4RVhAlyyp30U+WgikwaeSgLb5YPj8LBI5Amg1CadoNMCWw29Tb7CRuYgUnyPQx4a8VPl7s8+hrxO2DDjZ1B9djXayyThHJHpoWuOBFir5QGKl3t9MZSZN38aQ29PWO1ybQfbx2gqd4uRbRScPxS3GVQCSeQ3+VW4sinKq5EqPgT3x7niozDdkkdmQAiqacMq3fI6qjyPBiy73DAIXYcs0wB26V1pT8eCZyuwP36rPvdeZO0ncmeeg0A5UClT5BT+RPxr2nn8O0uYCBJ0WTsBGp35xSsmqi+IjdtopPZ7FEWoy2nuxIWFLscpIQE6ZjG2nrQ78fdL9hmFPqPf8mi+0FwH3IBvYhwWdFEBOZQztGixG++8D2TVbVUe/4G6eDyy2vsE4/wAcc27ZuI63ULAC4REECWBG8FYjvUuLPt901z4Pa/DLFtVinA8YvQM5/Cdsu5EtEyNNhInpI7UObVykuCOEZrl9G10Z2gVyccZZMnI9tJDTheI93cCxm5REzOldrG9rSEqTs09o7iqVS2AFZ8zKNmyxPaJjbuak18q5f6It37PZH9fv/wBC+0pDK0afC0fpPPzB19K5enyKM6fkCcty5Gt1yFy5g6qxA/kPMdgenYV1cuNxjV2K3tqjIvS4QoBs4XFMGAHz6VVjsCwt8VI77GqIs82we8oIrWmzBTjMYtrcTNJajuqQuctqBV457qWRQZHPlWYdXtntrgGEX+Yn8Vxtrh1M1dKbZsoSfZthcOzoWC6Dfy516rQqmujhLkkkGO1crLJxlwUQhuVmc6607DlvhisuNw6Gi8J8IcbGrJY/IupUE8BPu7wEDUGZ6dalnljiT+wyFth/EL/41r/Ep/6hXI0krlKTKpKgzjCxdcfzH6map1Pk95FxMCuYuRiRnYUnTpRSdDYhmEhTrSJ8oOx0z/hg8gSD6j/KrtJkrBz0mIkvcKeI2QNd1P8AcUE8bhK10woyIjH2/HptNdDHL2jUwu1aMCkuSsGj9Jwi2bOZbaZTA/EYksQYOvQHoK72mw4scN2PsU5JMjPa+/8A7Yl3Tdduqt/QipNVzNM9F7rDnv5JUbl8x9SSJ9JPyr39RSV/4l/2SsmuJ4hncpJIEc9BpqfvQvJULfkbjxts4w+DZs2WOpZtFRdYJY7abc9KRBOXXQyYbc4qiKlrDiAkTd2JP5mQHY/zHXy2o5S2qj0YJUy3u+0uHdGaxaJxD2yzXHVVMW1jMxB/EPlvE8qXLKq6tnTWoj/YuQn27wdg2rN66bgbOUGQKc0qCw8REDwzOu+xmizwSipHtUoSScvBBcV4irssKFRFypbBnIJJ1PNjuT1PpU7Tl9CGbv7DvgrqYe8rqeRAU5uhgsIp+nhGHuYiVHYxZLyBHc70/wBXnoX9TbFOWZT+lY9SSSftXM/E8u6SX0GY+QvCpXEcqaY6rGL2rIuLMqzKBoRDxoA06TAGtfTPM2oqK5a4+H9PuLUYtcgN9EZ2RMwK7qw1jt5UvDJzbtU14MlFJ0DXcLrVsEC4HYtk6gTy9aJyUeWA07PLtllbK243A1+1UwqTo81RMe0BLNOwFDnxRkiSb9wpv4vMoUJlAET+o9agyLrgfi4R23ASgDkgBwWHYb1SlkiuQpT3IZcKxmWw7KSBOTz0k17JnnsqHkCGNxdSEWGfcmdz9ajzcsrhGkGrh2YpoQDoCRS4SUXbAyxUlSLHhbC1b92/iBEE9+1VP8RWN1NcAQx1E+XDIDmjxRE1zs2pWW2+jVBRE2IGbF2lE7r95odGn6bYyTHPFm/Ec/zH703VPsFdgq2ZrlOVDUjkJlb0/wAqK90Q0cXGltK2KpBDexracdAG+RosHMJx/X9hcu0AXHBBRtjsehp2mnfsl1/B6SJjG2CrweVV048M1Owu0wgVO7sIrOMYrM5JgE7AaAKNhP79q+oe2HCJMs3KVsk/aRSQrawGyifL+gFQ6mgsD5ZS4fgvvMN783UVmEgMYGihdTy2Pzrky9Wc9y66rzX8DfSVWyVxGKsWhkBF5huF0Un+ZtyOw6DWqo4re+b/AEN5qkBXHu39/hGyr4badydp7minlSVLg8o0dZba7vm6rbgk+bbD0mk+99KvuaNcMo1YIFLJmInMUtGFWTMAsSABA0BPMGhljkoNthP2r7nXtfxi5dZbL6LZLAQdWDBIJA2MLz61Q22kn4PTzOSV+DL2ewAY52EBY06nlNHjx82yRzcnRR305ijcfcaYwS0Dc7Uuad8GWdX5VisgkRJG0wDH1rl66PuQ7GgvCGuXLsdQVxu3KWm6F1+xFdfU/wDwxyX1FpHi2/fBYOW8ke7f9X8j/safpsrypO/eun8/RnnE+/ig+YMuRxow6N/Srnnx7XJ8Ab/DC2tAWwqnlLedR6qKzbYLrtnrT6FdtCGHenaTUVkUQZw4sxv8OW4CGGp0mu5KFiHGyVv8LZXCNyOh6ioJ4vDEpSix/wC1NoC2g6Wz+1HqlwilKmhBhsIf4ZFjfMxqWfMUenL3m3DbK/CQPUVNCSbqRjsoLdrYaRTp0eObqa1y9Wh0DsNp5VMucbNfaFPDyWx6AflM/IV0NMn6ar5MlVjt7eck9ST8zRz9zYKQRbw0CoM+C+hkQHi9jKoYcjB8jQxx7Q12JyTMiiXXIxDXAYjLvrII+YrdO6y/owMiMkC5hm2503HhptI9JoXcXh3lRoBFWwg3H3CmwHIRWegg1IM4nxJrqEgZV0LaANHnOortSnaINzkKP4m9cCWmMJmB8X5eUjtHKoMye1tlWNxiVV65aNu3aY5wvINCsd4mo46XJkipRdP6jHniuOyX4jIclLCKOQPi+QkL9KohpJqPuk3/AJ+4H9Qn0Lr1xmPjzad4A8lOg9K8oKHR71LM5G0N1mdft+9eoK2yoRDawyFiS94qxJ3yDRB5Rr61Pkf9oNtys19pcIDfV5Az27Z12lRk+yg1djlYmbD8GV92sHm09zp86PI6oGPQRbuEb7UEot8oNMyu30nnPaaHbfYJk1znECuTrorfSKMIZg7hrl5IopKAXkFr8QZlLAeWh1+lfQ/h+OM9PtnyieUqMXwaqM9tgU5zuKHJo1g98Xx5Nu+jziT2covFiWUAO2wg6AsNzrAnuKZOWPLFZYO2uwci8eRVi+PqpBHiUj4lPPmCDU7zzj+VIxKuATDccR3iDpqDSZKqmlTCba4ZU2ETEWyRowMefcV9Hpc/rY+ewNqkhc/DdYcSeRp0oWhez5BvbW2v8MjD4pyR5/6VPq69NMNrpihWAAT9IArk5cyjwKq3YKyjNpSMUlOXIyqGuG0AquSAO75qXNG0Niz1D4T10/eakcVHE0a/zIX+y/ixlwxsr/artO6gv3PNclOuEitTT5CjE7cQKGVNBUBYkBgVOxEUKxqSBumR+PtPbbL/AHFL2U6kNTNOGXCzqDP5vtXkoxdgzDr7UtZnZjMFFUf1KFUckDpRf1CNE9hc2kt5Db5zNdtQ+SRcBNywqCfnrJPYVjjRjZm+KMtEQF+HlIgbUDa4PKzyxixz1U6R08qOEqMprsYXOHSCbba8x1FNnghkXKC5XQFh8Fca4lsjRzrosgbkzHQE61Bl08Ypuug45JXQd7WXvHbUbDQD1EfauTp7k5NlSVDXj2GLWbL808P/ADKGA/6D86u0MpShT+SbMuLN+HYYhAzABfiNWWm+fB6MeALiPEg7Quij60Mp7ujWd2LQAzOYXkOZrKrlnjrGEB9NBA06eEVydfTnaH4QnAkE1yctopHOMt5rBAGoZSO+jL+9drSZP/W48CZIz4TbUIQwAYnXxbDkW5DypmTVw9OOGfcv9F9QIQ7aBON8OdbtkkSjk23A2Kv4SdOUaz2FDjx/0+RQ+RkoylHcyPbD3LP+8XwNupIzHvG4NLhkhPg2eKSVvgyu28kOviRtmHLseho5QfkVe4c4i86Wrd22xBEA69etO5g1kh1QiPKoouD8V9+gkyw1J69a7GHNviFGd8MC9qYuX8PYU6FgT6mptV75xgg/IDx3hb4e6QdVbVW6jpXJ1uB4p89GqFcAy25qLFOpI2UeBhZTSux2icZphARSnCw0B41cgio9VFKFfUKLuQB7DHNevv2j5mnflhX0HKNyLgqIpalXBUsaSFuJIk16UyeXDAMQabjYpgGLtK4hvQ8xT5KM1yGuAbA8KZQ13dUMZu5B0PeuZqHKPXQajujZmUJpF0CeKnWvWe2nLWta3cDQNwfD/htcOij69Y719io8WyDxYjxeOJ+Zjt/WppSdhKF9mDX523kE+v8Ar9anc+RixmTXNZ2mQY6dfr9KxTfkPYqHvs6jMrENEEDUnvtT5axYlVci1Ep8HhQtxnmTlJE8sxAP/l86jeWUtNLnyNS91kr7Q3CcQoP8v3NR6WKWKTHst8QZw5/lyN6gx/5Gg0uolDHJr/OQJxT4B+JXfw0UaqRXRbcYxSFsU2MEq+NvRabF7VbBowu3Ge6snSRpyFCp7wXwFYpvEa42R3bfyyjGFYCospQh1jkJwt4KTnySI/lYE/Sa6GhcJYJR8rn9mLkuSNw2KuC2bEMM7SzHmDAis9CE8qmvsY57Y0H8Y4r7v/ZS3hUSrD4kYqBE8hv86oyY5J+3wFGdx2sl7oMzOvXeaJfB41weMyE7FT8SHZv6GmJtceAJQTHeGvjKSnjtsMrIfiXvH70WL2N+U/8AQnkmjf2axCLyhlJB7q1U6fKkvsA1tdhOEvC5xBW5Is/IUakpZ0xkX5LBlTFW2tvy+Fuhq3Phjnx7ZDlLcRmLstZc233H1HI18lmwSxzcX4PXZ9axNV4MzfDEyVDrBYoZdatVUYgLjjHKHA6j6aVz9StzQ2EPIN7GYY27HvGEG8zsD2Vio+oNM1TUFEbup2OsVjyNB86nUk0eeZ9AyXp3ryYJjiTVEOgAG4aJ8IJDlQG4eAhGZbpa4J1iIUx02oM0VLAmu0+ShS/8dL5FlizXHlMWju7hxFZGZtALgzTkL5O8QEtWmgCArQPSvocqbrklh2QyYYvbe4uyRI5nWP3pssi4GrHXDO7ODukM4Vso1zQYgdOo8ulTynG6sbSQbwzhYuSWJAJhY++v96UjPnePo9VlFwrhPuFcBswbKRpERO/zFTrU+r4AcaHFo/hMfL96b1jlZiIbivixSeY/avYOMDHeC8xDRh2/4f8AuFTaenja+38i5dgmCJC5m2GwNdHFFxjcmKfLAMRaZiSTWSyN9m0e4CwFbMdYBPrWRy7E2ZJWY4i4CxrnJtxbfyUJVQRgrhmp8i4GoqOHHN4Y+IFfRhH70/8ADOZuNdgTJPG3tbfe4o/eq9KuL+pNlfgV+2OGK4hm5Nr9KqaqTNhNdMnheKnnW7VJDrNVxQPxLPlpQvG10z1nVq+ynNafUcufl3FFFtPlHmlJFh7LYq3ccG9aKk6Ej4WPcVPmnBur/YBYqfJ5gr9q3ir/AIgoAIWabpPZzJ8AZFS4KbgN1SvhYNJ17V28eRSVoDGzv2o4ULmV5hojzFR6zSRy+/pjMlrlCEcNZd6jhptghts6s2WWtyLg2HY1bD+8tMnNhp2Mg0lY96a8+C3DTdHl/C+5t2bR0K2hI6EsxPzOtSfiCkoxjLuv9z2WO2dAmIOlTYW3ES1yYWH1ooSqQYS+1WQfALBGWmHkfLY6VNkXAaD7NogVzJQ54Ns4uuKPFhblbPNgD710liEuRPcQxZa3cnYQPmf8q6UZ7rF44vcjPhahbIEfEdfID/2NS6lvgobuTGeHxBgDppUFVKwZGWIfJEAAdBT8kd3IMJOw3C46RFKxw2yDkH27s2yO/wC1Oyv/AMbBj2R91pxq/wCID7UyKrSthl5jFzWY2Err2Gv7UrRY90QMjoTPi5b+UaCrMkrYCR6cQKllPk01tOMrHrpWSltxtvye7kK2bxmkxXtHtdBWDvAUjJFsYim4demOUQRS9HJwzLkDJ0THtWnu79pBt71m9CQV+hFdxx2WvuSS7Z77Z2wfdtyKkeop+mqceSfJw0R2Qz/Wmeig1k4NLWEzGAsntTI4LBeVjfB8CUQ1wQNNOcU9Yox7MUpeSkwNy0shFyqB5n50LUHwkGpIUcQwOa5mJE8tNxSo4IxVGSnJ+Rz7Pj3ZG/f/AEqjFGjcaoscaPe21ZIzLoR1Haiywk17SufvimgO/a0g6UhrgCgDEOoGlR5qSBOsNd2IqeM6do1Sadoz4liC7LP5Vy+gJI+9TfiD9Tl/A/Jl3ytAWJ+GpMK4AYut3NaXJchLoLFzSqMc6RjRrgVk616eoSNigm+wWpMuVz4Qb4Of4rSnaTTutzESmLMVf1qhNJh+AcX6rUlQloS8RTLYUc7jk+igD+tMxOsX3f8AAyP5vsai2QFEaBR8z4v3pGflnk0GWEjlUcuzX0e4+zIq/HHchG6mY4JQK300h8HY8wpHu28/2qTJ7bYTXJK4YBsb6n6U/JxpDF+YseMX8tgAc2A9MrUvSZKi/wBAciFFkBhVX5kKOL2HgyDSJ4QrN7K+HWp9RFqKNg/cA3LQzTQRk6ool0d24mhl0FHoouFuOtR3tyJs2S4EHt23+0YduTAfNWyn6AfOvoZPfByXwS0rGnH8OXw4KxIP3FL0OZxg6FZcdkI1lgfEDVWPNvfIvJDb0VPs5Yy6rBLDpyqzdKMriBjR77SXmXlAj60Uslrk9MnP44jZj3E0qM0wXB+QvD8VIgMMw7mmxkmCrRTcH4uHAmzpMFwdvTnSs+uw4GlJlGJuXgd4riMWptGXB1WIJUcxT8erx5VcGNlJpcHtviTPalhBiCp+4NDkzxlHjs8ptrkQ8QvnblXLzPg8hjwu5KipoMKjjGt4ql1bYcUY3XlaXp2ekJ2uQTROIS6N7WIisiuTGH4a50qfNGmFE8IJeKdpIRlKmDkfBQf/AA825HSvo3pl6fApQ4sm8RhtYNcDUexjYmX8HS1qGe2oT8fWb1u0uyhR6sZP3rtZFTUF4Bx8RbGLuqyf7jYV6bSsBJsxbHB2ECIrnZW29zGqNIMu25WrMMlRPJOxUyEGhnm8DIRY2wBmyZ/UfsKlnJPG0MX5ie4Mk4w67Zj9TTtS60qRq7KT2sEWrYH6mPyCj96VhcfTVGNck3hsUymqYPkGUeB7hL4bQ/WrYxTEM+4liAogcq5eoayZNq6Q/DHyKsPicxoJwpFDR9iSVOvY+YOoNFs+QIO0MOGYg86lzQGA3tiSf4Y/zOs95QiujpZXp/tZNXLKLFf/AFjrtlP1qbRcXRmQjOI3ydKqvdICKoo/ZDEgiDvXa01OIrG1bHfGcKrqe4r2fCmhk15IK7whcxAYjp5/0rm7nB0Y3uR7gsIFxVu2wzDQnof8q3JKTVJno41W4/QLWFRZCKF5wOvWvl9XObyvcVQiq4NLKMjBgAdCNa7X4ZOcOaAyRp2cLa11510Yx5EgHEgqBiyggiPKlahNQdKzydM54bbyqCNjt5VBii0rYbdmPErute1EbRsewQXpFSwVSDkDlDM07Y7BTN1tVRHGqBYRZ0oJ4kzU6Ob13nQY8eyVmt2i09meLI9vKSJFd/Dni4VYWGS6YDxnALq6+dcD8RSlK4jNiRPjFVzvTAsnsH+LjC3IMzeizH7V9JD35QHxCgviVk6gVuWAuMgHBW4bWubm6ooTsae8IG2lJx5HHoyUbMVtzrWu2eSoMwxhWHr+1aktsrMfaEPswM2JdjuP3NUau/SjH5CquSv4vh/eBRyUfU6n9qWo7IqK8GLnklb2DKmjxvkyXQfhGC10VNKNsncWLMZfB51zYxd2WxVI8wS9BROO50ZkkkhrigLygRDLseXke1My5cdUxWPcmAKj2z4gQOvL5ip3tkuGUGnG5ayDrCvbeeUSUOvm6/Ki0jrdAVONOyo0OGbpA+4pWhtzaF5SK4jh/FXXhhRFObRrwh2RhFVQ9ouMubLa1dzpVG60VJ2hJfwH4nlUGXGm7AArlvLjrfeKX1JDov2UWOHU5prj6vTb8m4pwNUMLrACTXV0uNRieyNC65dkzVLRMzDiCqyEOYHM9q1x9rk+kLmrF9vFgAIohVEDvUSyRyO10MjGlQLi9aDLjtGo+w+EJ1qCMHuHVwGWsNNWgJHb4evJnnExZKGR6jB1r0V8gs9wb+7aaVqYSSuIUGrHZxuZNTyrdFgk1uyG5MtcCFrWu9Q5JJTaR6PRj7BcM9890k5fDAPckH9q+k0OPdJv4R6Udzob8S4M9tvFBB5j+9KflwtPkRKLixMcFDTUGbTqSDhJof4Xh8rA51zVgSZWotifiOGNtiDRUBKO10wW1cmQOYP9aX8gsX+xtv8AEuseUfOap1XUfhcnm/BdrBWp45NwdUT3FEAmjiCxXgGzXkT9TBfmYo8jcoNG4opzVnHF8OLeIdBrlaJoce7YrDz8TaQThoiqYLgkbCbBqLUcD8Yadqg5saLPaEMMK2U+H39sMI/KRmEdPEnrXZw4Y7vU81/IKd4n9GObt7LhWMclHzIqXRtw3sRP3cEwzyda6mHOmSZcTHPD7Ckcq6EGmDGKKHCYcRpRtUURigPHJBJ61JkyJAuIjxZH8TZPlUzlbiwo9MsEvAGK9NJPkJOjzHHw6a0e7jg83YBhcRoQd61SfQIu9objQEG0S1UZYtw2ITklyY4ewTbVucVzseNQbih8XuVn1lSTrRZJUgkOcJEVOkOTObo18Jg7g9/QiiTozydYi8WhmILEQxiJYaEwNp0PrXsrbal8m2L7p1pVgs8NlonKaaosBsHe8qEFvkadaiuRVuzw4r3oOQbEDbcHbQc/60jLn2wpBrHb5NRZYaHQ965MnT5KEkFexFkJYNwsASxGug2AmvqtDkjHh+RTfNlJxCybqSurAbdR2710M8XKPBsvcrROG5JiNq4WXK7o9CI0weJVR6VI5UVRyJdk37R47O0ClJ2DkmpCm28DTvTNvAlmXs9K2yf1N/2j/wBq9q+WbXJS2sWQKgjcXwELuI3JrqYoWKk2hfw7GtYuC6FViJjMJAPWqFHbyj0cjTsExOILuXbdiWPmaQlXB5ycnbOxioFMTF0d4bFmanzRsdDgc4e9IqKtrGNgmP4kltSty37y1dhGAbKyspzW7itBgiTpEGTXT00u19AYS2tprhhXHb+Wyij85n/hXb6mk4sW3HfyxKdy4J9Hk1rVBv6hdvEtbp+nzO6J8kF2ii4RxMnQ103ktUhcJsLxV+pMsHVsZuRO8Qug3LZ6GooTbj9mHRULalpnofnTc6tjIwTjYbcSBRwTXYtgtnDFn286txYt0gasA47bBMTHWKdnmsa5E5FbMLN+EA5bDyrhYc27JIoiqicW7gmny5NQQuIihUDbOf4nWicDdx376VPmD85B+y0Ml7OfB6z1bYKlpG8RzPUjTYfvSoJS6Z5ugTir3Dbza5V/N9PUUM97dmxVk43GGBysQw6NTNjaDUEVnAUV0b3YytlJ35aa+dSRxzlKVdpX+zDaqjO9iCSdSe53NSP3O5dm8CbgXtFctr7rIr22BENIgTzAmDrvFfW4lDpo57m0ir4fxJQuZcwBOgkHfkNp+VWRkkFGdGuJuWLjAk5Lh1mNGHePvU2fBjyP6jY5UcYrClBJ2Ox5ehri6rDLG+UFJ3yS/EE3qeEfJ6MheDFN8BMc8QwHuLgtSDlAJjqdftB9RU0t/wDcOyx2So7C07Bh8inIyv2q6EI0hUnYDcsVroBAt6zU8n8BoAuDlWJho1wwg0Ewhxhn0qOaNAuLpnUDoyn6x+9UaZ1Ixrg29or2a8VGyBUHoNfqTVeVpypeBWNcAeEtGZH3AEdydBQ7LPOXgfWbKFdShPmB9TA+tNhCMVw1ZjVnFxghEjLOx6+R5+lOhJx5aEuBubgI0NMnNNA0KeIIVyn+aufsUYsbBlZexAFpG5kCnZ2lBMKLCMBjM4ANKw5fUCcWHcTxSWLesSR6muy5xww9wMnSE5wiOiliczjedp20r5PVfiGXNlqPXRsMcVG32K7qNbJRwQV0M1Zhhsvd2azB36VSjDiyWYwK3ekaotjFeHsq5n5ztrsCfsD8qS89z2oZ6TPvdQSswSIEjfxKdCsiIB1ocklKLinyBVGosG3BaGzZsp/KAD8zO4mN+dO0uKMPqxeRtdgWJw9y6WCh3JABgE6AyBoNBU+aM3lumxuOT2iu57I3iwLKEHW46L9GM/SqYxyJcqvuNUir9n+GraVvxrbEqywpJExMZiAJ0+lLhjSUvcm2muAZOwFXB1NcWqMfB+egQQZ068xX1vjgk+jGCSRvmGkxv5wfvUzm14oFwKLgaNdw1xVk3LXiUfqRpkDuCCfWn4VvTSf1CStNVyjbgruLRlm8UyCTEA6aelRarK3LYnwbj6OcUKmTpDYi5bEzSXOh1DXiNj8ViGDbazM+ERQ5prew58uzmxcOxFXaZ2ieTOLl6qmA2BG+CYpUjUaG3pSGMSF2Js86GwqMbR1rJco8hhbMVOwkE4LDq9xQ3wkj/L61qjNxe3sPHtc1GXTAeI4Yi6+mmZu8a1bixyUVfYjK1GTSGOBwUrGTMDv2jUcxpPemTuqQqD5thlrhOWfFAOwmY9TS/Q6tjN4Zb4CApKuRO40IP+Jdm9atjDbHsAFXhoU9D1WSPVNx/wAP/LS5tPgBJC/j+DZbWaQRIII2ImNDSpQcVyElyNbBL4dI6UOVOUEvoeiz3DXvcwziNgJOk8p7UrTYZYU8sv0NnktpI0v3y515785+dc/Pqss5XI9SbOnQxP8Ae2lQqS3DGuA9ns3rZ/iAcyIYdd9NQD1ru4NXiyKsvdcMGPwyTwLjOA23esjMPGlfJ+g8MwFtkBCg96NY1NHYxQjt6E/FcWik27hUL/i8U6jQKc0xNTrBPdd0QZppS4FT4+3ntlkItyADmElYI5SFSJEyTTcOOMZ+b/2+n/JK3uYWnED4DbW2q7HwhjbJ1C5nBP6teeWqI5FjktqXx/wDJtLg94sbpSTdc9sxj5DSp9ZqMikqboOCbXJP4K3m1NJUbfJj4HGDx1u02ZzIgjLBMjKTmnsQKfBRhk3V4PdhmGs4YqD78Cdduppf9FCXLbCVryfldzTyNdayVI1wt4qeveKHIoy56YVMs+CIEsNctsxvZVcAdB+UAc9f7mm4YRxwbT5Bu+fIWuM94AzJlY/FpE9yvI9a5WqyY/W9v6jI21yeYyxABB3onDjgxcCpTBNRTgyiLQ24bZDmkKLcqKIxTD8Tg1A0ro4eELywRJ8TeCapcyXaL7TSaCU+Akh5YMiosuWhsUY4y1ApeOdhtcCa40GrErQFG64iluBp8cYRsadhjTFzXkNu8QD3mZZys0id9auihGVrc2h/jeI5AoAqfUT2HkTeMxbs3xGOgqVZJNcjUqQ8w2KOT4j86dHLxyKZ8+J7mhlK+jyPuJWHFhndZtkjMJgnlmHRh19DI0qiOHJGG6XRthvs9hQbYYXMyAxEQRzhhyPzB5E0/T4YSjub4RlUcY3DNi7zhSq27IlmYwo86m1WR5ZNQ6QzFi38hPD8HbACvfLAAklRosaxqZio5rHljtt8dmvBKDuXTG2GtWHB91cLEKcqkAFiO8xXMelhOTUZV90PUVRMm6blw2ShSQVM75txVen06jKpPkmbd8H1ngsNBOYj8qiW9dYX1Iq6WCu3X8jMb56KGzmtgI7FE/RbOp/xPv8A8oXzrYSp7YovfEffL9EcP7O2rksqhc2pjcnqTuT51046OMo8kM3udroVYjhSCV0IBIk8yAZjyP1mpsmmUIuvsIcmjXC2iJI/OASDsSBm1HSM30ri+u4ZJxX3/YdVpG2KOa3Gw2jmp6dx0PP0NWY5Y80E/wDEA7iJ7VjIDQ1tdGrk4wVoMWd/92mrTsdfh7yJqnFJPn4PflZtbwl60MihsomIMiCZkHnMzQP1E6phubIq5hGKlolRE7aCSAY9Kp32/sTwikkwewsR0+1BN2hqP0fhmOtWnRAs5VUT1yjafrTYZF2K3Uzfi9lXJu2xE7j96g1uFSfqRGqfIna7pS8Em1TBkAp8RmnSSDixxwwwZArnq5ZVFeWP37UEXuJsS3JR4QOp5k19DlxY8WIheeU5/QlOIKS2tc1yHxBUta0LlwEOsHUWQKJ1jtqzF2HZLY99a6uJcGGVm8dqOUUeCws0pOmDLo2S2RBFVKdIkmhxxq54U/vep88lKRuJHGDwIMZjuQKiUt2RRQzJKlwaXUUXvdoSQNNetHkx1JpAr8u5jlODaBiQo361dg0MuJSdIBvgVcf9oYQ2MvhJAB51VnzuaeNfAONtuh7wjE2bOHUuSHOxAkQdYYfmXt8oOtc7FJJbW+ymlVmeFxGHALEt7ty0pB0uIMwM6SBIO2x66V6eGMMbknf0D08orIlPpmXE8Ph0tW72GUk3cyuzFgBoC3g5nXelSzJxprno6WulFxSQosWN7puFUkqMoMkxyHXzgUMcW6PK4+XyczftOxxVxASSAZ8RJZuxYQVHZY9aasyjwkL2hmENu64VWuWmEwJzIOZjYj1mlZXilHc7X+psXJOgviONa28PJIjXSD1O9ZizNRUkbJNumEYf2lOQgabCRyncjvH1iuph11xdi25R4M8XxJHAAEBV07aqKdkzRmqFSlaMMNiyCOgFs/8ASpr53LFLPu/ynwUQlaD7vhnmNQR+oTt/fOKkhJ4cjj46Y6VNAP8ACkuwnwLBJ55SARp1IIq/HicptXwv4FNqIu4vfzQi+G2uy9T+o9TVGXKq2Q6Rid9m+Gx11VCgrA2lZMdJrI6mSVUe2o//2Q=="/>
          <p:cNvSpPr>
            <a:spLocks noChangeAspect="1" noChangeArrowheads="1"/>
          </p:cNvSpPr>
          <p:nvPr/>
        </p:nvSpPr>
        <p:spPr bwMode="auto">
          <a:xfrm>
            <a:off x="155575" y="663248"/>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xMTEhUTExMVFhUWGBUVFxcXFxcdGhUVFxUXFhYXGBgYHSggGBolHRUXITEhJSkrLi4uFx8zODMtNygtLisBCgoKDg0OGxAQGy0lICUtLS0tLS0tLS0tLS0tLS0tLS0tLS0tLS0tLS0tLS0tLS0tLS0tLS0tLS0tLS0tLS0tLf/AABEIALcBEwMBEQACEQEDEQH/xAAbAAADAQEBAQEAAAAAAAAAAAAEBQYDAgEAB//EAD8QAAIBAgQEAwYEBAMIAwAAAAECEQADBBIhMQVBUWEicYEGEzKRobEjQlLBFGLR8HLh8SQzgpKissLiFTRD/8QAGgEAAwEBAQEAAAAAAAAAAAAAAgMEAQUABv/EADERAAICAQQBAwIFAwQDAAAAAAABAhEDBBIhMUETIlFhcQUygZGxFELwocHR4SMkM//aAAwDAQACEQMRAD8AbnCJctEZF8JkbjpB03686jloMUl7UkzlrJJoQ3cTi1uf7x2I5NrpyjkR5U6MHEQ3K7PW4tfYw5YgzsYA+R+ho90q5BcpPs6GLfKM3LSeoOokjyP0rka+Luw8fPYZhb01wowvIUPox47ey2wD2+RJrsydKIirY44a2XC2VHOX9DoP3q+KqBvSoTcaY8q5uqi7syL5F/C3IbWpU0pDGVPDr8NVmCS3UbB0w/E4z/pKtPkdfpNWeq922hspnWOcGptVI9N2wfEL4VXrqaTmk8UYYo9vlgRV8syGjHuKphJqUjPJ01yrcbbDOraACTVLRslSAr93xGNKXkqiWZyzjn86mAML7Zd/SmoNCHiv4jqO3y11JqHUJyyUKnNp8G+A4OjNKnUCFPKadj0/NoDfKa2h/DuCXLxuIzKihQSpIliNzPcmamjpZ58ltVVlcPaqiGLgVS1lhGy6AZl9NZq96Zem1JWTtSXIpsXihzqQGU7Kwkegrm4YTxP3cDItBWLxjXgCx1HOB9Ypmo1KnjcZGyxuTTQrx+LKIQo169PKuXgxRnNbiiGOiDxVxixLEkzua+ohFKKUeihGmCEmhyOkBMvfZPgly74iMtsczz8qlx4nk5fRM42+Cx93bCG2sSdBrTago7UZUUhW2GC5lJk0mGOkxa4BLGHI2HyqSW9P6D1RnjbMjpT8U6Y5MT3mVT1NdWFzR53IwfiTzy+VOUElRuwvMRa92srzEelC1VNdEjVLgkuJ8VKGRqB+WY9RSvVpiXIM4f7SYZx+MGWPzQD21ApiyQ/uGRkn2jK/fsEkWXW4rSPzBVca5W0zL6CpNVCGWLima1safyD4DiTLcyMtthP5MpkHow1nzrl49LjjKpcmTm7o19okLQgJguFg7rpqDGkijcFuTTvmgm2mNLOLB02gADsBoKvbsXusyxhBqbLFNUZYLhEE1xs0JRlwPg7Q8SyVUN1/sV0sWFpKRqOb90lWHY1Sj0pBlhMxE7bmhhiU58+DXycYy6c/hM9qRkluyWefBk5aSSK3c7fAKN7C5oq3BkXQ2C5D7lmF61dRQ4WhJesxSMiJpwBcQh3pDVCdtC/FXIQyfIdDWQn7toKQjtrmzGTrHnO/ypfp7Ju/0AzIo+CXFtquhnp+9V42kLg6OsfjfdMLqnZjMd+VUJq7MlPa7Qo49ZsYkC7YIDn4kgjX7UnVSxtLmgrV7o/sZezGBHjMEMIBHY1yZRlv56RR6ikuB21mNK5+qlToOCFWPt6a0OGXuHojsbgyboCgktsANSfKvpsUrggk+C19jvY9Tc/2lwsDN7vf0aPtScmXHCaWS/05Fr3urLHi1oMPd28RZtqNMuoJqDVficZLZFNfozZYm/Iqs4JrSNdLLcjSUaQD1PSkY3tj6jd/BPKLswwuM1Ibc86sx5klTBo699koHFp8MOPIFjeJCCH1FU4lb5DSZNY4hHiZB1Hl0rpwkqKIu0Ye/o9yNLvC3ow0dCSD0Ea/afnUWB1j2nNUuCS42h33DRB5TGmvek5pAxXJ3huA3BbJLLDqpA10MhhOmmk7dajeoTklfKH8GOOwS4e4chbxQTrzZYJA5bn51TnjKqXwJeZuVP8AQzshhJJGZ9e8E7x3P2oMcOeBcn8lDYskss7oCx05nw1Nvay7H4bKtrav5OriQat3C9h6bo51nDMo+tPLAChlhTNTrooMOW90QeX9adGNQDTYKwMGelDQNsahgibgMy6A0xrZB/LHcAWFtEuND3/pUOGDlk+iPNDW44RQW+Lod6tnKOONsxcLky4fbZlDsAAWYabiNRPmKXi90VNDcSfbHXupWuhF8FqFmKwoOvIfWvNWKlGxTjrcCkziTZUkIcTh83Klp0S2DYThsGaO1JUwkt3YwbAMF8Jg0lxoB4q6AXwvvbosFspK5yYkQP3ootue26FvC2uT61h7eFuqQrMRmB6MTMEjtpQbduRNAqW3gYcJx0uwYAZpJHIGKoyNPG0zceTkOZEOuYCuVL8MnmVvgpjkSObHCwXD5lKoZP7UjL+GZMEbck0MWRNcBN7hy2Q1xVFpCTmvGGdpOyxogrr6eSeNbOF8+TXbQvfimUZcOuUHd2+Ju+u9M9SMeIoQ51wgjDXUugB1DOPzRvQPbLtcmxlfAXwmylktbMlGlI5mRJjuDXzslHHqN8vy9FVroX8X4M9kG4hz2/1DdezjlV/oO96e6Pyv9xbj8CQYjMncGnuIKXIuxuIGh3im40NihFdus7yf9KrVQiNVJBi29KS8zF2y1/8AxuJyKNHnlMUrJk2cEELAfZQC5h3RwGUMBB6ax9x9Kg185xwbovpoq2qxri7JOgrh48lPcwmic42hN9BMEKhJjYAak+gr7Gcnsi/oiCS95hw4A3GvZQVVtAxgdhHOmYcdJHlzKz9AuXbRsWmKw1xXDkDmDCHykVPmw4ccpZJJ3Lizo7lLHFCRrE71Mp8AUJcUYJpbzUL2WzbhquGDRzrI6izfRaKuwxNttBNdCLvGZQaeA3WtBwBJB8IOvbsZ86yG1pPcv3GPBKrB8Zw53YJkJMDQiI0+lFkUsjpHlF3yhzgcD/CoblwhyBtzHkedUYsfoxt8jEtnLJ7H45r1ws4Cx8I5kdq52oUsz3tUIlPc7YfgscoQJsAcx6kmmYpqOPYHCfga2sSr6BhHM9asxsrjNM6xWWIBFOf0Ck1ROcS0E+lJd+SHKxZnAqdypktnq3xS8mSkFGVDTA2M2p0Qbnr5U/TQlP7Do88iDjN9Vx9sroPdla9qWo5VQEnaYr45jIOYttUk8zc9sSVQcuRfhGcKLjTrrH2oM2r92yHgNYK5Zu99iQXYwB4VG7H+lHHUTq5Mz0dz4NbONfMI0jZZ0Hn1qfLqFN3JX8DvTlFVEtuEozubZI92wEg/CZG3zNJ3ZXkTUqjx9v8ALH4qqiew3DWDPIhEJDE/ljl510sOXdjcnxXYmUHY0wCAOWBBVPFPpIpfrqePdEPHGpW/AFjXa6EGYghi+Ybgk6fKuJLOmqkrHW7bGdzHXxbnMv6WMfI+tU6KEGt+O14a8GPI12S13D+7JLfCd/75V0qe2j130LOLMjt+GNI1puK4x9waTBMBhtaTqM7R6THK4EVA87FbmPcU4JhRpVeZN1QiIs9hGgYhDyyn5MAa9mip4pRf0f8AqUvwVvuga4f9JKWWMIeWb4JPjYzsSNCZWdNFUgxHyHpX2E4tSSj4Ipq2c4XhirELmJiT05yB1j71RjhxyYoLwUrY2wttLV6fDJSNGIOvXbQ0rV48Kxt5el8FUMiVRE1/GKzH3YYLyDEE+sV8+8ilKoLj6hSdHlmypbUimOC8gwdsdWMKoBYtAAk7AAdSaGMVftRTtpW2L7V65iGa3hsxXdn2zdlnYd/9KrSnlXpw/X/gQlzwVfDLDImVoJUDnrPMSaGX4XgircExvqTrsHx3FrlpGdH+EExOh9OXepXp4R92CTi18N1+wMc03Ku7E54wMYhzZwyQTlBCGTA35+Wnaq45suSO3I+fnjn9B2bTTWPfIwYOWU6HL25dKYs9umQNMZnKfEh/xLzFeyY4rmISGmExQAAp2LIU450b3HDbxVq6HWmTfH7uSI58jrScrohz8PgQ/wASG7H6VJJpk1HNji/u3AKBpPP9q9iyRjOpIyVxVpD3inFj7sbL06V1N/HAUsj2kpj3d79o8y0D1FcnVza9zNxe5SR3xzgz+9AugqijMZ2PauZjztJ0vc2PUNq5AcTxHNCW9Y0B5DyHOnY8Sx3KXZ7Y5d9GYtFSS+pPMmhlk39DVFVSCcEys3xeBdXPQdKVkTivq+jzRSpxx1u2lRYtBdQN303J59aHPuz4fSSr4/T5PWsbs6461m62Yu1svBnXJcI0hwNm70nSxzpOORnp7W7Qsw+Myq46iPrXRbUcLihCuwkYkCK47hZRQ3wN1bim22zgrPQ8j86focqxZdsumZKPknGwLqWV9QCRBrsxzOLpmJLwYf8AxWbW36g0yWRSXBu9rsysWobpXKzTbMbtDdSKhbYsMQda+gySV0haQk9njkxeIT9S3Y9JYUPdr5TKH+VFZbuEWix30yjtMSaq0Wm2r1pd+AJS9oouWp00AXmeZ79au2snaPbhZEYq3LcBZPpOg50be1cG8pcE8yHMXMgkQJ5zz35DT1NcX8QmuIhYLbbYx4bwy7c+BSe8gAddTU+n02TIrgg5JyY0xPCTh0D3CIb4QoYl/wDDIAPn96dk08cVKT5fSXYUYSjyMeH8Ae+A+IfLa3Wyh1Pe43Xt9qqxaJte/j6f8jfzctjs4/D2Fygqg2yruflVSeLCq6N3JC29xyzcdQHZMv5WGUN/xERSss1kXsYuU02dXhZUO7lwkaklSpB0gQAZ5ACa5UotSakmvr4KNPjxOSlzxyY+znF7Rz27yZFnIoB1W2Vhc39eR2odN6Tnz+hbm1e5bZdM24jwoW2IS6jCAwBIU5TtBPhb0PpVMoKEm7s52XDt4TFmWGB2696VCbuyVoZCDqKsUV2g4yNvfQKqhIbvJzjVwsx6bUGWVk2SVsU2rczUOR0AE4PhtouJl2EEcgD3q7T4Id9sBu3Rpx3iGUlTbDDqTz7CrJOgckqEy8RNx7ShFXI+bNPLvNcvWJuLaHaea8hvtBi0vSblx3I2AMKB0rmY4ai74+/kqeXGJDdj4YUdt/U014pf3WCssX0wZ8zf5miSo31Eb4OwWhCcyzJUde9Nx497tL9RWXL4RVhAlyyp30U+WgikwaeSgLb5YPj8LBI5Amg1CadoNMCWw29Tb7CRuYgUnyPQx4a8VPl7s8+hrxO2DDjZ1B9djXayyThHJHpoWuOBFir5QGKl3t9MZSZN38aQ29PWO1ybQfbx2gqd4uRbRScPxS3GVQCSeQ3+VW4sinKq5EqPgT3x7niozDdkkdmQAiqacMq3fI6qjyPBiy73DAIXYcs0wB26V1pT8eCZyuwP36rPvdeZO0ncmeeg0A5UClT5BT+RPxr2nn8O0uYCBJ0WTsBGp35xSsmqi+IjdtopPZ7FEWoy2nuxIWFLscpIQE6ZjG2nrQ78fdL9hmFPqPf8mi+0FwH3IBvYhwWdFEBOZQztGixG++8D2TVbVUe/4G6eDyy2vsE4/wAcc27ZuI63ULAC4REECWBG8FYjvUuLPt901z4Pa/DLFtVinA8YvQM5/Cdsu5EtEyNNhInpI7UObVykuCOEZrl9G10Z2gVyccZZMnI9tJDTheI93cCxm5REzOldrG9rSEqTs09o7iqVS2AFZ8zKNmyxPaJjbuak18q5f6It37PZH9fv/wBC+0pDK0afC0fpPPzB19K5enyKM6fkCcty5Gt1yFy5g6qxA/kPMdgenYV1cuNxjV2K3tqjIvS4QoBs4XFMGAHz6VVjsCwt8VI77GqIs82we8oIrWmzBTjMYtrcTNJajuqQuctqBV457qWRQZHPlWYdXtntrgGEX+Yn8Vxtrh1M1dKbZsoSfZthcOzoWC6Dfy516rQqmujhLkkkGO1crLJxlwUQhuVmc6607DlvhisuNw6Gi8J8IcbGrJY/IupUE8BPu7wEDUGZ6dalnljiT+wyFth/EL/41r/Ep/6hXI0krlKTKpKgzjCxdcfzH6map1Pk95FxMCuYuRiRnYUnTpRSdDYhmEhTrSJ8oOx0z/hg8gSD6j/KrtJkrBz0mIkvcKeI2QNd1P8AcUE8bhK10woyIjH2/HptNdDHL2jUwu1aMCkuSsGj9Jwi2bOZbaZTA/EYksQYOvQHoK72mw4scN2PsU5JMjPa+/8A7Yl3Tdduqt/QipNVzNM9F7rDnv5JUbl8x9SSJ9JPyr39RSV/4l/2SsmuJ4hncpJIEc9BpqfvQvJULfkbjxts4w+DZs2WOpZtFRdYJY7abc9KRBOXXQyYbc4qiKlrDiAkTd2JP5mQHY/zHXy2o5S2qj0YJUy3u+0uHdGaxaJxD2yzXHVVMW1jMxB/EPlvE8qXLKq6tnTWoj/YuQn27wdg2rN66bgbOUGQKc0qCw8REDwzOu+xmizwSipHtUoSScvBBcV4irssKFRFypbBnIJJ1PNjuT1PpU7Tl9CGbv7DvgrqYe8rqeRAU5uhgsIp+nhGHuYiVHYxZLyBHc70/wBXnoX9TbFOWZT+lY9SSSftXM/E8u6SX0GY+QvCpXEcqaY6rGL2rIuLMqzKBoRDxoA06TAGtfTPM2oqK5a4+H9PuLUYtcgN9EZ2RMwK7qw1jt5UvDJzbtU14MlFJ0DXcLrVsEC4HYtk6gTy9aJyUeWA07PLtllbK243A1+1UwqTo81RMe0BLNOwFDnxRkiSb9wpv4vMoUJlAET+o9agyLrgfi4R23ASgDkgBwWHYb1SlkiuQpT3IZcKxmWw7KSBOTz0k17JnnsqHkCGNxdSEWGfcmdz9ajzcsrhGkGrh2YpoQDoCRS4SUXbAyxUlSLHhbC1b92/iBEE9+1VP8RWN1NcAQx1E+XDIDmjxRE1zs2pWW2+jVBRE2IGbF2lE7r95odGn6bYyTHPFm/Ec/zH703VPsFdgq2ZrlOVDUjkJlb0/wAqK90Q0cXGltK2KpBDexracdAG+RosHMJx/X9hcu0AXHBBRtjsehp2mnfsl1/B6SJjG2CrweVV048M1Owu0wgVO7sIrOMYrM5JgE7AaAKNhP79q+oe2HCJMs3KVsk/aRSQrawGyifL+gFQ6mgsD5ZS4fgvvMN783UVmEgMYGihdTy2Pzrky9Wc9y66rzX8DfSVWyVxGKsWhkBF5huF0Un+ZtyOw6DWqo4re+b/AEN5qkBXHu39/hGyr4badydp7minlSVLg8o0dZba7vm6rbgk+bbD0mk+99KvuaNcMo1YIFLJmInMUtGFWTMAsSABA0BPMGhljkoNthP2r7nXtfxi5dZbL6LZLAQdWDBIJA2MLz61Q22kn4PTzOSV+DL2ewAY52EBY06nlNHjx82yRzcnRR305ijcfcaYwS0Dc7Uuad8GWdX5VisgkRJG0wDH1rl66PuQ7GgvCGuXLsdQVxu3KWm6F1+xFdfU/wDwxyX1FpHi2/fBYOW8ke7f9X8j/safpsrypO/eun8/RnnE+/ig+YMuRxow6N/Srnnx7XJ8Ab/DC2tAWwqnlLedR6qKzbYLrtnrT6FdtCGHenaTUVkUQZw4sxv8OW4CGGp0mu5KFiHGyVv8LZXCNyOh6ioJ4vDEpSix/wC1NoC2g6Wz+1HqlwilKmhBhsIf4ZFjfMxqWfMUenL3m3DbK/CQPUVNCSbqRjsoLdrYaRTp0eObqa1y9Wh0DsNp5VMucbNfaFPDyWx6AflM/IV0NMn6ar5MlVjt7eck9ST8zRz9zYKQRbw0CoM+C+hkQHi9jKoYcjB8jQxx7Q12JyTMiiXXIxDXAYjLvrII+YrdO6y/owMiMkC5hm2503HhptI9JoXcXh3lRoBFWwg3H3CmwHIRWegg1IM4nxJrqEgZV0LaANHnOortSnaINzkKP4m9cCWmMJmB8X5eUjtHKoMye1tlWNxiVV65aNu3aY5wvINCsd4mo46XJkipRdP6jHniuOyX4jIclLCKOQPi+QkL9KohpJqPuk3/AJ+4H9Qn0Lr1xmPjzad4A8lOg9K8oKHR71LM5G0N1mdft+9eoK2yoRDawyFiS94qxJ3yDRB5Rr61Pkf9oNtys19pcIDfV5Az27Z12lRk+yg1djlYmbD8GV92sHm09zp86PI6oGPQRbuEb7UEot8oNMyu30nnPaaHbfYJk1znECuTrorfSKMIZg7hrl5IopKAXkFr8QZlLAeWh1+lfQ/h+OM9PtnyieUqMXwaqM9tgU5zuKHJo1g98Xx5Nu+jziT2covFiWUAO2wg6AsNzrAnuKZOWPLFZYO2uwci8eRVi+PqpBHiUj4lPPmCDU7zzj+VIxKuATDccR3iDpqDSZKqmlTCba4ZU2ETEWyRowMefcV9Hpc/rY+ewNqkhc/DdYcSeRp0oWhez5BvbW2v8MjD4pyR5/6VPq69NMNrpihWAAT9IArk5cyjwKq3YKyjNpSMUlOXIyqGuG0AquSAO75qXNG0Niz1D4T10/eakcVHE0a/zIX+y/ixlwxsr/artO6gv3PNclOuEitTT5CjE7cQKGVNBUBYkBgVOxEUKxqSBumR+PtPbbL/AHFL2U6kNTNOGXCzqDP5vtXkoxdgzDr7UtZnZjMFFUf1KFUckDpRf1CNE9hc2kt5Db5zNdtQ+SRcBNywqCfnrJPYVjjRjZm+KMtEQF+HlIgbUDa4PKzyxixz1U6R08qOEqMprsYXOHSCbba8x1FNnghkXKC5XQFh8Fca4lsjRzrosgbkzHQE61Bl08Ypuug45JXQd7WXvHbUbDQD1EfauTp7k5NlSVDXj2GLWbL808P/ADKGA/6D86u0MpShT+SbMuLN+HYYhAzABfiNWWm+fB6MeALiPEg7Quij60Mp7ujWd2LQAzOYXkOZrKrlnjrGEB9NBA06eEVydfTnaH4QnAkE1yctopHOMt5rBAGoZSO+jL+9drSZP/W48CZIz4TbUIQwAYnXxbDkW5DypmTVw9OOGfcv9F9QIQ7aBON8OdbtkkSjk23A2Kv4SdOUaz2FDjx/0+RQ+RkoylHcyPbD3LP+8XwNupIzHvG4NLhkhPg2eKSVvgyu28kOviRtmHLseho5QfkVe4c4i86Wrd22xBEA69etO5g1kh1QiPKoouD8V9+gkyw1J69a7GHNviFGd8MC9qYuX8PYU6FgT6mptV75xgg/IDx3hb4e6QdVbVW6jpXJ1uB4p89GqFcAy25qLFOpI2UeBhZTSux2icZphARSnCw0B41cgio9VFKFfUKLuQB7DHNevv2j5mnflhX0HKNyLgqIpalXBUsaSFuJIk16UyeXDAMQabjYpgGLtK4hvQ8xT5KM1yGuAbA8KZQ13dUMZu5B0PeuZqHKPXQajujZmUJpF0CeKnWvWe2nLWta3cDQNwfD/htcOij69Y719io8WyDxYjxeOJ+Zjt/WppSdhKF9mDX523kE+v8Ar9anc+RixmTXNZ2mQY6dfr9KxTfkPYqHvs6jMrENEEDUnvtT5axYlVci1Ep8HhQtxnmTlJE8sxAP/l86jeWUtNLnyNS91kr7Q3CcQoP8v3NR6WKWKTHst8QZw5/lyN6gx/5Gg0uolDHJr/OQJxT4B+JXfw0UaqRXRbcYxSFsU2MEq+NvRabF7VbBowu3Ge6snSRpyFCp7wXwFYpvEa42R3bfyyjGFYCospQh1jkJwt4KTnySI/lYE/Sa6GhcJYJR8rn9mLkuSNw2KuC2bEMM7SzHmDAis9CE8qmvsY57Y0H8Y4r7v/ZS3hUSrD4kYqBE8hv86oyY5J+3wFGdx2sl7oMzOvXeaJfB41weMyE7FT8SHZv6GmJtceAJQTHeGvjKSnjtsMrIfiXvH70WL2N+U/8AQnkmjf2axCLyhlJB7q1U6fKkvsA1tdhOEvC5xBW5Is/IUakpZ0xkX5LBlTFW2tvy+Fuhq3Phjnx7ZDlLcRmLstZc233H1HI18lmwSxzcX4PXZ9axNV4MzfDEyVDrBYoZdatVUYgLjjHKHA6j6aVz9StzQ2EPIN7GYY27HvGEG8zsD2Vio+oNM1TUFEbup2OsVjyNB86nUk0eeZ9AyXp3ryYJjiTVEOgAG4aJ8IJDlQG4eAhGZbpa4J1iIUx02oM0VLAmu0+ShS/8dL5FlizXHlMWju7hxFZGZtALgzTkL5O8QEtWmgCArQPSvocqbrklh2QyYYvbe4uyRI5nWP3pssi4GrHXDO7ODukM4Vso1zQYgdOo8ulTynG6sbSQbwzhYuSWJAJhY++v96UjPnePo9VlFwrhPuFcBswbKRpERO/zFTrU+r4AcaHFo/hMfL96b1jlZiIbivixSeY/avYOMDHeC8xDRh2/4f8AuFTaenja+38i5dgmCJC5m2GwNdHFFxjcmKfLAMRaZiSTWSyN9m0e4CwFbMdYBPrWRy7E2ZJWY4i4CxrnJtxbfyUJVQRgrhmp8i4GoqOHHN4Y+IFfRhH70/8ADOZuNdgTJPG3tbfe4o/eq9KuL+pNlfgV+2OGK4hm5Nr9KqaqTNhNdMnheKnnW7VJDrNVxQPxLPlpQvG10z1nVq+ynNafUcufl3FFFtPlHmlJFh7LYq3ccG9aKk6Ej4WPcVPmnBur/YBYqfJ5gr9q3ir/AIgoAIWabpPZzJ8AZFS4KbgN1SvhYNJ17V28eRSVoDGzv2o4ULmV5hojzFR6zSRy+/pjMlrlCEcNZd6jhptghts6s2WWtyLg2HY1bD+8tMnNhp2Mg0lY96a8+C3DTdHl/C+5t2bR0K2hI6EsxPzOtSfiCkoxjLuv9z2WO2dAmIOlTYW3ES1yYWH1ooSqQYS+1WQfALBGWmHkfLY6VNkXAaD7NogVzJQ54Ns4uuKPFhblbPNgD710liEuRPcQxZa3cnYQPmf8q6UZ7rF44vcjPhahbIEfEdfID/2NS6lvgobuTGeHxBgDppUFVKwZGWIfJEAAdBT8kd3IMJOw3C46RFKxw2yDkH27s2yO/wC1Oyv/AMbBj2R91pxq/wCID7UyKrSthl5jFzWY2Err2Gv7UrRY90QMjoTPi5b+UaCrMkrYCR6cQKllPk01tOMrHrpWSltxtvye7kK2bxmkxXtHtdBWDvAUjJFsYim4demOUQRS9HJwzLkDJ0THtWnu79pBt71m9CQV+hFdxx2WvuSS7Z77Z2wfdtyKkeop+mqceSfJw0R2Qz/Wmeig1k4NLWEzGAsntTI4LBeVjfB8CUQ1wQNNOcU9Yox7MUpeSkwNy0shFyqB5n50LUHwkGpIUcQwOa5mJE8tNxSo4IxVGSnJ+Rz7Pj3ZG/f/AEqjFGjcaoscaPe21ZIzLoR1Haiywk17SufvimgO/a0g6UhrgCgDEOoGlR5qSBOsNd2IqeM6do1Sadoz4liC7LP5Vy+gJI+9TfiD9Tl/A/Jl3ytAWJ+GpMK4AYut3NaXJchLoLFzSqMc6RjRrgVk616eoSNigm+wWpMuVz4Qb4Of4rSnaTTutzESmLMVf1qhNJh+AcX6rUlQloS8RTLYUc7jk+igD+tMxOsX3f8AAyP5vsai2QFEaBR8z4v3pGflnk0GWEjlUcuzX0e4+zIq/HHchG6mY4JQK300h8HY8wpHu28/2qTJ7bYTXJK4YBsb6n6U/JxpDF+YseMX8tgAc2A9MrUvSZKi/wBAciFFkBhVX5kKOL2HgyDSJ4QrN7K+HWp9RFqKNg/cA3LQzTQRk6ool0d24mhl0FHoouFuOtR3tyJs2S4EHt23+0YduTAfNWyn6AfOvoZPfByXwS0rGnH8OXw4KxIP3FL0OZxg6FZcdkI1lgfEDVWPNvfIvJDb0VPs5Yy6rBLDpyqzdKMriBjR77SXmXlAj60Uslrk9MnP44jZj3E0qM0wXB+QvD8VIgMMw7mmxkmCrRTcH4uHAmzpMFwdvTnSs+uw4GlJlGJuXgd4riMWptGXB1WIJUcxT8erx5VcGNlJpcHtviTPalhBiCp+4NDkzxlHjs8ptrkQ8QvnblXLzPg8hjwu5KipoMKjjGt4ql1bYcUY3XlaXp2ekJ2uQTROIS6N7WIisiuTGH4a50qfNGmFE8IJeKdpIRlKmDkfBQf/AA825HSvo3pl6fApQ4sm8RhtYNcDUexjYmX8HS1qGe2oT8fWb1u0uyhR6sZP3rtZFTUF4Bx8RbGLuqyf7jYV6bSsBJsxbHB2ECIrnZW29zGqNIMu25WrMMlRPJOxUyEGhnm8DIRY2wBmyZ/UfsKlnJPG0MX5ie4Mk4w67Zj9TTtS60qRq7KT2sEWrYH6mPyCj96VhcfTVGNck3hsUymqYPkGUeB7hL4bQ/WrYxTEM+4liAogcq5eoayZNq6Q/DHyKsPicxoJwpFDR9iSVOvY+YOoNFs+QIO0MOGYg86lzQGA3tiSf4Y/zOs95QiujpZXp/tZNXLKLFf/AFjrtlP1qbRcXRmQjOI3ydKqvdICKoo/ZDEgiDvXa01OIrG1bHfGcKrqe4r2fCmhk15IK7whcxAYjp5/0rm7nB0Y3uR7gsIFxVu2wzDQnof8q3JKTVJno41W4/QLWFRZCKF5wOvWvl9XObyvcVQiq4NLKMjBgAdCNa7X4ZOcOaAyRp2cLa11510Yx5EgHEgqBiyggiPKlahNQdKzydM54bbyqCNjt5VBii0rYbdmPErute1EbRsewQXpFSwVSDkDlDM07Y7BTN1tVRHGqBYRZ0oJ4kzU6Ob13nQY8eyVmt2i09meLI9vKSJFd/Dni4VYWGS6YDxnALq6+dcD8RSlK4jNiRPjFVzvTAsnsH+LjC3IMzeizH7V9JD35QHxCgviVk6gVuWAuMgHBW4bWubm6ooTsae8IG2lJx5HHoyUbMVtzrWu2eSoMwxhWHr+1aktsrMfaEPswM2JdjuP3NUau/SjH5CquSv4vh/eBRyUfU6n9qWo7IqK8GLnklb2DKmjxvkyXQfhGC10VNKNsncWLMZfB51zYxd2WxVI8wS9BROO50ZkkkhrigLygRDLseXke1My5cdUxWPcmAKj2z4gQOvL5ip3tkuGUGnG5ayDrCvbeeUSUOvm6/Ki0jrdAVONOyo0OGbpA+4pWhtzaF5SK4jh/FXXhhRFObRrwh2RhFVQ9ouMubLa1dzpVG60VJ2hJfwH4nlUGXGm7AArlvLjrfeKX1JDov2UWOHU5prj6vTb8m4pwNUMLrACTXV0uNRieyNC65dkzVLRMzDiCqyEOYHM9q1x9rk+kLmrF9vFgAIohVEDvUSyRyO10MjGlQLi9aDLjtGo+w+EJ1qCMHuHVwGWsNNWgJHb4evJnnExZKGR6jB1r0V8gs9wb+7aaVqYSSuIUGrHZxuZNTyrdFgk1uyG5MtcCFrWu9Q5JJTaR6PRj7BcM9890k5fDAPckH9q+k0OPdJv4R6Udzob8S4M9tvFBB5j+9KflwtPkRKLixMcFDTUGbTqSDhJof4Xh8rA51zVgSZWotifiOGNtiDRUBKO10wW1cmQOYP9aX8gsX+xtv8AEuseUfOap1XUfhcnm/BdrBWp45NwdUT3FEAmjiCxXgGzXkT9TBfmYo8jcoNG4opzVnHF8OLeIdBrlaJoce7YrDz8TaQThoiqYLgkbCbBqLUcD8Yadqg5saLPaEMMK2U+H39sMI/KRmEdPEnrXZw4Y7vU81/IKd4n9GObt7LhWMclHzIqXRtw3sRP3cEwzyda6mHOmSZcTHPD7Ckcq6EGmDGKKHCYcRpRtUURigPHJBJ61JkyJAuIjxZH8TZPlUzlbiwo9MsEvAGK9NJPkJOjzHHw6a0e7jg83YBhcRoQd61SfQIu9objQEG0S1UZYtw2ITklyY4ewTbVucVzseNQbih8XuVn1lSTrRZJUgkOcJEVOkOTObo18Jg7g9/QiiTozydYi8WhmILEQxiJYaEwNp0PrXsrbal8m2L7p1pVgs8NlonKaaosBsHe8qEFvkadaiuRVuzw4r3oOQbEDbcHbQc/60jLn2wpBrHb5NRZYaHQ965MnT5KEkFexFkJYNwsASxGug2AmvqtDkjHh+RTfNlJxCybqSurAbdR2710M8XKPBsvcrROG5JiNq4WXK7o9CI0weJVR6VI5UVRyJdk37R47O0ClJ2DkmpCm28DTvTNvAlmXs9K2yf1N/2j/wBq9q+WbXJS2sWQKgjcXwELuI3JrqYoWKk2hfw7GtYuC6FViJjMJAPWqFHbyj0cjTsExOILuXbdiWPmaQlXB5ycnbOxioFMTF0d4bFmanzRsdDgc4e9IqKtrGNgmP4kltSty37y1dhGAbKyspzW7itBgiTpEGTXT00u19AYS2tprhhXHb+Wyij85n/hXb6mk4sW3HfyxKdy4J9Hk1rVBv6hdvEtbp+nzO6J8kF2ii4RxMnQ103ktUhcJsLxV+pMsHVsZuRO8Qug3LZ6GooTbj9mHRULalpnofnTc6tjIwTjYbcSBRwTXYtgtnDFn286txYt0gasA47bBMTHWKdnmsa5E5FbMLN+EA5bDyrhYc27JIoiqicW7gmny5NQQuIihUDbOf4nWicDdx376VPmD85B+y0Ml7OfB6z1bYKlpG8RzPUjTYfvSoJS6Z5ugTir3Dbza5V/N9PUUM97dmxVk43GGBysQw6NTNjaDUEVnAUV0b3YytlJ35aa+dSRxzlKVdpX+zDaqjO9iCSdSe53NSP3O5dm8CbgXtFctr7rIr22BENIgTzAmDrvFfW4lDpo57m0ir4fxJQuZcwBOgkHfkNp+VWRkkFGdGuJuWLjAk5Lh1mNGHePvU2fBjyP6jY5UcYrClBJ2Ox5ehri6rDLG+UFJ3yS/EE3qeEfJ6MheDFN8BMc8QwHuLgtSDlAJjqdftB9RU0t/wDcOyx2So7C07Bh8inIyv2q6EI0hUnYDcsVroBAt6zU8n8BoAuDlWJho1wwg0Ewhxhn0qOaNAuLpnUDoyn6x+9UaZ1Ixrg29or2a8VGyBUHoNfqTVeVpypeBWNcAeEtGZH3AEdydBQ7LPOXgfWbKFdShPmB9TA+tNhCMVw1ZjVnFxghEjLOx6+R5+lOhJx5aEuBubgI0NMnNNA0KeIIVyn+aufsUYsbBlZexAFpG5kCnZ2lBMKLCMBjM4ANKw5fUCcWHcTxSWLesSR6muy5xww9wMnSE5wiOiliczjedp20r5PVfiGXNlqPXRsMcVG32K7qNbJRwQV0M1Zhhsvd2azB36VSjDiyWYwK3ekaotjFeHsq5n5ztrsCfsD8qS89z2oZ6TPvdQSswSIEjfxKdCsiIB1ocklKLinyBVGosG3BaGzZsp/KAD8zO4mN+dO0uKMPqxeRtdgWJw9y6WCh3JABgE6AyBoNBU+aM3lumxuOT2iu57I3iwLKEHW46L9GM/SqYxyJcqvuNUir9n+GraVvxrbEqywpJExMZiAJ0+lLhjSUvcm2muAZOwFXB1NcWqMfB+egQQZ068xX1vjgk+jGCSRvmGkxv5wfvUzm14oFwKLgaNdw1xVk3LXiUfqRpkDuCCfWn4VvTSf1CStNVyjbgruLRlm8UyCTEA6aelRarK3LYnwbj6OcUKmTpDYi5bEzSXOh1DXiNj8ViGDbazM+ERQ5prew58uzmxcOxFXaZ2ieTOLl6qmA2BG+CYpUjUaG3pSGMSF2Js86GwqMbR1rJco8hhbMVOwkE4LDq9xQ3wkj/L61qjNxe3sPHtc1GXTAeI4Yi6+mmZu8a1bixyUVfYjK1GTSGOBwUrGTMDv2jUcxpPemTuqQqD5thlrhOWfFAOwmY9TS/Q6tjN4Zb4CApKuRO40IP+Jdm9atjDbHsAFXhoU9D1WSPVNx/wAP/LS5tPgBJC/j+DZbWaQRIII2ImNDSpQcVyElyNbBL4dI6UOVOUEvoeiz3DXvcwziNgJOk8p7UrTYZYU8sv0NnktpI0v3y515785+dc/Pqss5XI9SbOnQxP8Ae2lQqS3DGuA9ns3rZ/iAcyIYdd9NQD1ru4NXiyKsvdcMGPwyTwLjOA23esjMPGlfJ+g8MwFtkBCg96NY1NHYxQjt6E/FcWik27hUL/i8U6jQKc0xNTrBPdd0QZppS4FT4+3ntlkItyADmElYI5SFSJEyTTcOOMZ+b/2+n/JK3uYWnED4DbW2q7HwhjbJ1C5nBP6teeWqI5FjktqXx/wDJtLg94sbpSTdc9sxj5DSp9ZqMikqboOCbXJP4K3m1NJUbfJj4HGDx1u02ZzIgjLBMjKTmnsQKfBRhk3V4PdhmGs4YqD78Cdduppf9FCXLbCVryfldzTyNdayVI1wt4qeveKHIoy56YVMs+CIEsNctsxvZVcAdB+UAc9f7mm4YRxwbT5Bu+fIWuM94AzJlY/FpE9yvI9a5WqyY/W9v6jI21yeYyxABB3onDjgxcCpTBNRTgyiLQ24bZDmkKLcqKIxTD8Tg1A0ro4eELywRJ8TeCapcyXaL7TSaCU+Akh5YMiosuWhsUY4y1ApeOdhtcCa40GrErQFG64iluBp8cYRsadhjTFzXkNu8QD3mZZys0id9auihGVrc2h/jeI5AoAqfUT2HkTeMxbs3xGOgqVZJNcjUqQ8w2KOT4j86dHLxyKZ8+J7mhlK+jyPuJWHFhndZtkjMJgnlmHRh19DI0qiOHJGG6XRthvs9hQbYYXMyAxEQRzhhyPzB5E0/T4YSjub4RlUcY3DNi7zhSq27IlmYwo86m1WR5ZNQ6QzFi38hPD8HbACvfLAAklRosaxqZio5rHljtt8dmvBKDuXTG2GtWHB91cLEKcqkAFiO8xXMelhOTUZV90PUVRMm6blw2ShSQVM75txVen06jKpPkmbd8H1ngsNBOYj8qiW9dYX1Iq6WCu3X8jMb56KGzmtgI7FE/RbOp/xPv8A8oXzrYSp7YovfEffL9EcP7O2rksqhc2pjcnqTuT51046OMo8kM3udroVYjhSCV0IBIk8yAZjyP1mpsmmUIuvsIcmjXC2iJI/OASDsSBm1HSM30ri+u4ZJxX3/YdVpG2KOa3Gw2jmp6dx0PP0NWY5Y80E/wDEA7iJ7VjIDQ1tdGrk4wVoMWd/92mrTsdfh7yJqnFJPn4PflZtbwl60MihsomIMiCZkHnMzQP1E6phubIq5hGKlolRE7aCSAY9Kp32/sTwikkwewsR0+1BN2hqP0fhmOtWnRAs5VUT1yjafrTYZF2K3Uzfi9lXJu2xE7j96g1uFSfqRGqfIna7pS8Em1TBkAp8RmnSSDixxwwwZArnq5ZVFeWP37UEXuJsS3JR4QOp5k19DlxY8WIheeU5/QlOIKS2tc1yHxBUta0LlwEOsHUWQKJ1jtqzF2HZLY99a6uJcGGVm8dqOUUeCws0pOmDLo2S2RBFVKdIkmhxxq54U/vep88lKRuJHGDwIMZjuQKiUt2RRQzJKlwaXUUXvdoSQNNetHkx1JpAr8u5jlODaBiQo361dg0MuJSdIBvgVcf9oYQ2MvhJAB51VnzuaeNfAONtuh7wjE2bOHUuSHOxAkQdYYfmXt8oOtc7FJJbW+ymlVmeFxGHALEt7ty0pB0uIMwM6SBIO2x66V6eGMMbknf0D08orIlPpmXE8Ph0tW72GUk3cyuzFgBoC3g5nXelSzJxprno6WulFxSQosWN7puFUkqMoMkxyHXzgUMcW6PK4+XyczftOxxVxASSAZ8RJZuxYQVHZY9aasyjwkL2hmENu64VWuWmEwJzIOZjYj1mlZXilHc7X+psXJOgviONa28PJIjXSD1O9ZizNRUkbJNumEYf2lOQgabCRyncjvH1iuph11xdi25R4M8XxJHAAEBV07aqKdkzRmqFSlaMMNiyCOgFs/8ASpr53LFLPu/ynwUQlaD7vhnmNQR+oTt/fOKkhJ4cjj46Y6VNAP8ACkuwnwLBJ55SARp1IIq/HicptXwv4FNqIu4vfzQi+G2uy9T+o9TVGXKq2Q6Rid9m+Gx11VCgrA2lZMdJrI6mSVUe2o//2Q=="/>
          <p:cNvSpPr>
            <a:spLocks noChangeAspect="1" noChangeArrowheads="1"/>
          </p:cNvSpPr>
          <p:nvPr/>
        </p:nvSpPr>
        <p:spPr bwMode="auto">
          <a:xfrm>
            <a:off x="155575" y="663248"/>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4" y="160719"/>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Pairs of Contrasting Characters in Pea Plant</a:t>
            </a:r>
          </a:p>
          <a:p>
            <a:pPr algn="ctr"/>
            <a:endParaRPr lang="en-US" sz="2000" b="1" dirty="0" smtClean="0">
              <a:solidFill>
                <a:schemeClr val="bg1"/>
              </a:solidFill>
              <a:latin typeface="Bookman Old Style" pitchFamily="18" charset="0"/>
            </a:endParaRPr>
          </a:p>
        </p:txBody>
      </p:sp>
      <p:sp>
        <p:nvSpPr>
          <p:cNvPr id="5" name="Rectangle 4"/>
          <p:cNvSpPr/>
          <p:nvPr/>
        </p:nvSpPr>
        <p:spPr>
          <a:xfrm>
            <a:off x="214284" y="4071949"/>
            <a:ext cx="8715436" cy="482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Bookman Old Style" pitchFamily="18" charset="0"/>
              </a:rPr>
              <a:t>7. Height of Pea Plant	</a:t>
            </a:r>
            <a:r>
              <a:rPr lang="en-US" sz="2000" b="1" smtClean="0">
                <a:latin typeface="Bookman Old Style" pitchFamily="18" charset="0"/>
              </a:rPr>
              <a:t>	Tall</a:t>
            </a:r>
            <a:r>
              <a:rPr lang="en-US" sz="2000" b="1" dirty="0" smtClean="0">
                <a:latin typeface="Bookman Old Style" pitchFamily="18" charset="0"/>
              </a:rPr>
              <a:t>		Dwarf</a:t>
            </a:r>
            <a:endParaRPr lang="en-US" b="1" dirty="0">
              <a:latin typeface="Bookman Old Style" pitchFamily="18" charset="0"/>
            </a:endParaRPr>
          </a:p>
        </p:txBody>
      </p:sp>
      <p:sp>
        <p:nvSpPr>
          <p:cNvPr id="6" name="Rectangle 5"/>
          <p:cNvSpPr/>
          <p:nvPr/>
        </p:nvSpPr>
        <p:spPr>
          <a:xfrm>
            <a:off x="214284" y="642925"/>
            <a:ext cx="8715436" cy="482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Bookman Old Style" pitchFamily="18" charset="0"/>
              </a:rPr>
              <a:t>1. Seed Shape 			Round		Wrinkled</a:t>
            </a:r>
            <a:endParaRPr lang="en-US" b="1" dirty="0">
              <a:latin typeface="Bookman Old Style" pitchFamily="18" charset="0"/>
            </a:endParaRPr>
          </a:p>
        </p:txBody>
      </p:sp>
      <p:sp>
        <p:nvSpPr>
          <p:cNvPr id="7" name="Rectangle 6"/>
          <p:cNvSpPr/>
          <p:nvPr/>
        </p:nvSpPr>
        <p:spPr>
          <a:xfrm>
            <a:off x="214284" y="1214429"/>
            <a:ext cx="8715436" cy="482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Bookman Old Style" pitchFamily="18" charset="0"/>
              </a:rPr>
              <a:t>2. Cotyledon Color			Yellow		Green</a:t>
            </a:r>
            <a:endParaRPr lang="en-US" b="1" dirty="0">
              <a:latin typeface="Bookman Old Style" pitchFamily="18" charset="0"/>
            </a:endParaRPr>
          </a:p>
        </p:txBody>
      </p:sp>
      <p:sp>
        <p:nvSpPr>
          <p:cNvPr id="8" name="Rectangle 7"/>
          <p:cNvSpPr/>
          <p:nvPr/>
        </p:nvSpPr>
        <p:spPr>
          <a:xfrm>
            <a:off x="214284" y="1785933"/>
            <a:ext cx="8715436" cy="482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Bookman Old Style" pitchFamily="18" charset="0"/>
              </a:rPr>
              <a:t>3. Seed Coat Color			Green		White</a:t>
            </a:r>
            <a:endParaRPr lang="en-US" b="1" dirty="0">
              <a:latin typeface="Bookman Old Style" pitchFamily="18" charset="0"/>
            </a:endParaRPr>
          </a:p>
        </p:txBody>
      </p:sp>
      <p:sp>
        <p:nvSpPr>
          <p:cNvPr id="9" name="Rectangle 8"/>
          <p:cNvSpPr/>
          <p:nvPr/>
        </p:nvSpPr>
        <p:spPr>
          <a:xfrm>
            <a:off x="214284" y="2357437"/>
            <a:ext cx="8715436" cy="482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Bookman Old Style" pitchFamily="18" charset="0"/>
              </a:rPr>
              <a:t>4. Form of Pod 			Inflated	Constricted</a:t>
            </a:r>
            <a:endParaRPr lang="en-US" b="1" dirty="0">
              <a:latin typeface="Bookman Old Style" pitchFamily="18" charset="0"/>
            </a:endParaRPr>
          </a:p>
        </p:txBody>
      </p:sp>
      <p:sp>
        <p:nvSpPr>
          <p:cNvPr id="10" name="Rectangle 9"/>
          <p:cNvSpPr/>
          <p:nvPr/>
        </p:nvSpPr>
        <p:spPr>
          <a:xfrm>
            <a:off x="214284" y="2928941"/>
            <a:ext cx="8715436" cy="482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Bookman Old Style" pitchFamily="18" charset="0"/>
              </a:rPr>
              <a:t>5. Unripe pod color 			Yellow		Green</a:t>
            </a:r>
            <a:endParaRPr lang="en-US" b="1" dirty="0">
              <a:latin typeface="Bookman Old Style" pitchFamily="18" charset="0"/>
            </a:endParaRPr>
          </a:p>
        </p:txBody>
      </p:sp>
      <p:sp>
        <p:nvSpPr>
          <p:cNvPr id="11" name="Rectangle 10"/>
          <p:cNvSpPr/>
          <p:nvPr/>
        </p:nvSpPr>
        <p:spPr>
          <a:xfrm>
            <a:off x="214284" y="3500445"/>
            <a:ext cx="8715436" cy="482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000" b="1" dirty="0" smtClean="0">
                <a:latin typeface="Bookman Old Style" pitchFamily="18" charset="0"/>
              </a:rPr>
              <a:t>6. Position of flowers		Terminal 	</a:t>
            </a:r>
            <a:r>
              <a:rPr lang="en-US" sz="2000" b="1" dirty="0" err="1" smtClean="0">
                <a:latin typeface="Bookman Old Style" pitchFamily="18" charset="0"/>
              </a:rPr>
              <a:t>Axillary</a:t>
            </a:r>
            <a:endParaRPr lang="en-US" b="1" dirty="0">
              <a:latin typeface="Bookman Old Styl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4" y="500048"/>
            <a:ext cx="8715436" cy="3571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500" b="1" dirty="0" smtClean="0">
                <a:solidFill>
                  <a:srgbClr val="002060"/>
                </a:solidFill>
                <a:latin typeface="Bookman Old Style" pitchFamily="18" charset="0"/>
              </a:rPr>
              <a:t>The cross in which only one character is considered is called as monohybrid cross. </a:t>
            </a:r>
          </a:p>
        </p:txBody>
      </p:sp>
      <p:sp>
        <p:nvSpPr>
          <p:cNvPr id="5" name="Rectangle 4"/>
          <p:cNvSpPr/>
          <p:nvPr/>
        </p:nvSpPr>
        <p:spPr>
          <a:xfrm>
            <a:off x="214284" y="107139"/>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Monohybrid Cross</a:t>
            </a:r>
          </a:p>
          <a:p>
            <a:pPr algn="ctr"/>
            <a:endParaRPr lang="en-US" sz="2000" b="1" dirty="0" smtClean="0">
              <a:solidFill>
                <a:schemeClr val="bg1"/>
              </a:solidFill>
              <a:latin typeface="Bookman Old Style" pitchFamily="18" charset="0"/>
            </a:endParaRPr>
          </a:p>
        </p:txBody>
      </p:sp>
      <p:sp>
        <p:nvSpPr>
          <p:cNvPr id="1026" name="AutoShape 2" descr="data:image/jpeg;base64,/9j/4AAQSkZJRgABAQAAAQABAAD/2wCEAAkGBxMTEhUTExMVFhUWGBUVFxcXFxcdGhUVFxUXFhYXGBgYHSggGBolHRUXITEhJSkrLi4uFx8zODMtNygtLisBCgoKDg0OGxAQGy0lICUtLS0tLS0tLS0tLS0tLS0tLS0tLS0tLS0tLS0tLS0tLS0tLS0tLS0tLS0tLS0tLS0tLf/AABEIALcBEwMBEQACEQEDEQH/xAAbAAADAQEBAQEAAAAAAAAAAAAEBQYDAgEAB//EAD8QAAIBAgQEAwYEBAMIAwAAAAECEQADBBIhMQVBUWEicYEGEzKRobEjQlLBFGLR8HLh8SQzgpKissLiFTRD/8QAGgEAAwEBAQEAAAAAAAAAAAAAAgMEAQUABv/EADERAAICAQQBAwIFAwQDAAAAAAABAhEDBBIhMUETIlFhcQUygZGxFELwocHR4SMkM//aAAwDAQACEQMRAD8AbnCJctEZF8JkbjpB03686jloMUl7UkzlrJJoQ3cTi1uf7x2I5NrpyjkR5U6MHEQ3K7PW4tfYw5YgzsYA+R+ho90q5BcpPs6GLfKM3LSeoOokjyP0rka+Luw8fPYZhb01wowvIUPox47ey2wD2+RJrsydKIirY44a2XC2VHOX9DoP3q+KqBvSoTcaY8q5uqi7syL5F/C3IbWpU0pDGVPDr8NVmCS3UbB0w/E4z/pKtPkdfpNWeq922hspnWOcGptVI9N2wfEL4VXrqaTmk8UYYo9vlgRV8syGjHuKphJqUjPJ01yrcbbDOraACTVLRslSAr93xGNKXkqiWZyzjn86mAML7Zd/SmoNCHiv4jqO3y11JqHUJyyUKnNp8G+A4OjNKnUCFPKadj0/NoDfKa2h/DuCXLxuIzKihQSpIliNzPcmamjpZ58ltVVlcPaqiGLgVS1lhGy6AZl9NZq96Zem1JWTtSXIpsXihzqQGU7Kwkegrm4YTxP3cDItBWLxjXgCx1HOB9Ypmo1KnjcZGyxuTTQrx+LKIQo169PKuXgxRnNbiiGOiDxVxixLEkzua+ohFKKUeihGmCEmhyOkBMvfZPgly74iMtsczz8qlx4nk5fRM42+Cx93bCG2sSdBrTago7UZUUhW2GC5lJk0mGOkxa4BLGHI2HyqSW9P6D1RnjbMjpT8U6Y5MT3mVT1NdWFzR53IwfiTzy+VOUElRuwvMRa92srzEelC1VNdEjVLgkuJ8VKGRqB+WY9RSvVpiXIM4f7SYZx+MGWPzQD21ApiyQ/uGRkn2jK/fsEkWXW4rSPzBVca5W0zL6CpNVCGWLima1safyD4DiTLcyMtthP5MpkHow1nzrl49LjjKpcmTm7o19okLQgJguFg7rpqDGkijcFuTTvmgm2mNLOLB02gADsBoKvbsXusyxhBqbLFNUZYLhEE1xs0JRlwPg7Q8SyVUN1/sV0sWFpKRqOb90lWHY1Sj0pBlhMxE7bmhhiU58+DXycYy6c/hM9qRkluyWefBk5aSSK3c7fAKN7C5oq3BkXQ2C5D7lmF61dRQ4WhJesxSMiJpwBcQh3pDVCdtC/FXIQyfIdDWQn7toKQjtrmzGTrHnO/ypfp7Ju/0AzIo+CXFtquhnp+9V42kLg6OsfjfdMLqnZjMd+VUJq7MlPa7Qo49ZsYkC7YIDn4kgjX7UnVSxtLmgrV7o/sZezGBHjMEMIBHY1yZRlv56RR6ikuB21mNK5+qlToOCFWPt6a0OGXuHojsbgyboCgktsANSfKvpsUrggk+C19jvY9Tc/2lwsDN7vf0aPtScmXHCaWS/05Fr3urLHi1oMPd28RZtqNMuoJqDVficZLZFNfozZYm/Iqs4JrSNdLLcjSUaQD1PSkY3tj6jd/BPKLswwuM1Ibc86sx5klTBo699koHFp8MOPIFjeJCCH1FU4lb5DSZNY4hHiZB1Hl0rpwkqKIu0Ye/o9yNLvC3ow0dCSD0Ea/afnUWB1j2nNUuCS42h33DRB5TGmvek5pAxXJ3huA3BbJLLDqpA10MhhOmmk7dajeoTklfKH8GOOwS4e4chbxQTrzZYJA5bn51TnjKqXwJeZuVP8AQzshhJJGZ9e8E7x3P2oMcOeBcn8lDYskss7oCx05nw1Nvay7H4bKtrav5OriQat3C9h6bo51nDMo+tPLAChlhTNTrooMOW90QeX9adGNQDTYKwMGelDQNsahgibgMy6A0xrZB/LHcAWFtEuND3/pUOGDlk+iPNDW44RQW+Lod6tnKOONsxcLky4fbZlDsAAWYabiNRPmKXi90VNDcSfbHXupWuhF8FqFmKwoOvIfWvNWKlGxTjrcCkziTZUkIcTh83Klp0S2DYThsGaO1JUwkt3YwbAMF8Jg0lxoB4q6AXwvvbosFspK5yYkQP3ootue26FvC2uT61h7eFuqQrMRmB6MTMEjtpQbduRNAqW3gYcJx0uwYAZpJHIGKoyNPG0zceTkOZEOuYCuVL8MnmVvgpjkSObHCwXD5lKoZP7UjL+GZMEbck0MWRNcBN7hy2Q1xVFpCTmvGGdpOyxogrr6eSeNbOF8+TXbQvfimUZcOuUHd2+Ju+u9M9SMeIoQ51wgjDXUugB1DOPzRvQPbLtcmxlfAXwmylktbMlGlI5mRJjuDXzslHHqN8vy9FVroX8X4M9kG4hz2/1DdezjlV/oO96e6Pyv9xbj8CQYjMncGnuIKXIuxuIGh3im40NihFdus7yf9KrVQiNVJBi29KS8zF2y1/8AxuJyKNHnlMUrJk2cEELAfZQC5h3RwGUMBB6ax9x9Kg185xwbovpoq2qxri7JOgrh48lPcwmic42hN9BMEKhJjYAak+gr7Gcnsi/oiCS95hw4A3GvZQVVtAxgdhHOmYcdJHlzKz9AuXbRsWmKw1xXDkDmDCHykVPmw4ccpZJJ3Lizo7lLHFCRrE71Mp8AUJcUYJpbzUL2WzbhquGDRzrI6izfRaKuwxNttBNdCLvGZQaeA3WtBwBJB8IOvbsZ86yG1pPcv3GPBKrB8Zw53YJkJMDQiI0+lFkUsjpHlF3yhzgcD/CoblwhyBtzHkedUYsfoxt8jEtnLJ7H45r1ws4Cx8I5kdq52oUsz3tUIlPc7YfgscoQJsAcx6kmmYpqOPYHCfga2sSr6BhHM9asxsrjNM6xWWIBFOf0Ck1ROcS0E+lJd+SHKxZnAqdypktnq3xS8mSkFGVDTA2M2p0Qbnr5U/TQlP7Do88iDjN9Vx9sroPdla9qWo5VQEnaYr45jIOYttUk8zc9sSVQcuRfhGcKLjTrrH2oM2r92yHgNYK5Zu99iQXYwB4VG7H+lHHUTq5Mz0dz4NbONfMI0jZZ0Hn1qfLqFN3JX8DvTlFVEtuEozubZI92wEg/CZG3zNJ3ZXkTUqjx9v8ALH4qqiew3DWDPIhEJDE/ljl510sOXdjcnxXYmUHY0wCAOWBBVPFPpIpfrqePdEPHGpW/AFjXa6EGYghi+Ybgk6fKuJLOmqkrHW7bGdzHXxbnMv6WMfI+tU6KEGt+O14a8GPI12S13D+7JLfCd/75V0qe2j130LOLMjt+GNI1puK4x9waTBMBhtaTqM7R6THK4EVA87FbmPcU4JhRpVeZN1QiIs9hGgYhDyyn5MAa9mip4pRf0f8AqUvwVvuga4f9JKWWMIeWb4JPjYzsSNCZWdNFUgxHyHpX2E4tSSj4Ipq2c4XhirELmJiT05yB1j71RjhxyYoLwUrY2wttLV6fDJSNGIOvXbQ0rV48Kxt5el8FUMiVRE1/GKzH3YYLyDEE+sV8+8ilKoLj6hSdHlmypbUimOC8gwdsdWMKoBYtAAk7AAdSaGMVftRTtpW2L7V65iGa3hsxXdn2zdlnYd/9KrSnlXpw/X/gQlzwVfDLDImVoJUDnrPMSaGX4XgircExvqTrsHx3FrlpGdH+EExOh9OXepXp4R92CTi18N1+wMc03Ku7E54wMYhzZwyQTlBCGTA35+Wnaq45suSO3I+fnjn9B2bTTWPfIwYOWU6HL25dKYs9umQNMZnKfEh/xLzFeyY4rmISGmExQAAp2LIU450b3HDbxVq6HWmTfH7uSI58jrScrohz8PgQ/wASG7H6VJJpk1HNji/u3AKBpPP9q9iyRjOpIyVxVpD3inFj7sbL06V1N/HAUsj2kpj3d79o8y0D1FcnVza9zNxe5SR3xzgz+9AugqijMZ2PauZjztJ0vc2PUNq5AcTxHNCW9Y0B5DyHOnY8Sx3KXZ7Y5d9GYtFSS+pPMmhlk39DVFVSCcEys3xeBdXPQdKVkTivq+jzRSpxx1u2lRYtBdQN303J59aHPuz4fSSr4/T5PWsbs6461m62Yu1svBnXJcI0hwNm70nSxzpOORnp7W7Qsw+Myq46iPrXRbUcLihCuwkYkCK47hZRQ3wN1bim22zgrPQ8j86focqxZdsumZKPknGwLqWV9QCRBrsxzOLpmJLwYf8AxWbW36g0yWRSXBu9rsysWobpXKzTbMbtDdSKhbYsMQda+gySV0haQk9njkxeIT9S3Y9JYUPdr5TKH+VFZbuEWix30yjtMSaq0Wm2r1pd+AJS9oouWp00AXmeZ79au2snaPbhZEYq3LcBZPpOg50be1cG8pcE8yHMXMgkQJ5zz35DT1NcX8QmuIhYLbbYx4bwy7c+BSe8gAddTU+n02TIrgg5JyY0xPCTh0D3CIb4QoYl/wDDIAPn96dk08cVKT5fSXYUYSjyMeH8Ae+A+IfLa3Wyh1Pe43Xt9qqxaJte/j6f8jfzctjs4/D2Fygqg2yruflVSeLCq6N3JC29xyzcdQHZMv5WGUN/xERSss1kXsYuU02dXhZUO7lwkaklSpB0gQAZ5ACa5UotSakmvr4KNPjxOSlzxyY+znF7Rz27yZFnIoB1W2Vhc39eR2odN6Tnz+hbm1e5bZdM24jwoW2IS6jCAwBIU5TtBPhb0PpVMoKEm7s52XDt4TFmWGB2696VCbuyVoZCDqKsUV2g4yNvfQKqhIbvJzjVwsx6bUGWVk2SVsU2rczUOR0AE4PhtouJl2EEcgD3q7T4Id9sBu3Rpx3iGUlTbDDqTz7CrJOgckqEy8RNx7ShFXI+bNPLvNcvWJuLaHaea8hvtBi0vSblx3I2AMKB0rmY4ai74+/kqeXGJDdj4YUdt/U014pf3WCssX0wZ8zf5miSo31Eb4OwWhCcyzJUde9Nx497tL9RWXL4RVhAlyyp30U+WgikwaeSgLb5YPj8LBI5Amg1CadoNMCWw29Tb7CRuYgUnyPQx4a8VPl7s8+hrxO2DDjZ1B9djXayyThHJHpoWuOBFir5QGKl3t9MZSZN38aQ29PWO1ybQfbx2gqd4uRbRScPxS3GVQCSeQ3+VW4sinKq5EqPgT3x7niozDdkkdmQAiqacMq3fI6qjyPBiy73DAIXYcs0wB26V1pT8eCZyuwP36rPvdeZO0ncmeeg0A5UClT5BT+RPxr2nn8O0uYCBJ0WTsBGp35xSsmqi+IjdtopPZ7FEWoy2nuxIWFLscpIQE6ZjG2nrQ78fdL9hmFPqPf8mi+0FwH3IBvYhwWdFEBOZQztGixG++8D2TVbVUe/4G6eDyy2vsE4/wAcc27ZuI63ULAC4REECWBG8FYjvUuLPt901z4Pa/DLFtVinA8YvQM5/Cdsu5EtEyNNhInpI7UObVykuCOEZrl9G10Z2gVyccZZMnI9tJDTheI93cCxm5REzOldrG9rSEqTs09o7iqVS2AFZ8zKNmyxPaJjbuak18q5f6It37PZH9fv/wBC+0pDK0afC0fpPPzB19K5enyKM6fkCcty5Gt1yFy5g6qxA/kPMdgenYV1cuNxjV2K3tqjIvS4QoBs4XFMGAHz6VVjsCwt8VI77GqIs82we8oIrWmzBTjMYtrcTNJajuqQuctqBV457qWRQZHPlWYdXtntrgGEX+Yn8Vxtrh1M1dKbZsoSfZthcOzoWC6Dfy516rQqmujhLkkkGO1crLJxlwUQhuVmc6607DlvhisuNw6Gi8J8IcbGrJY/IupUE8BPu7wEDUGZ6dalnljiT+wyFth/EL/41r/Ep/6hXI0krlKTKpKgzjCxdcfzH6map1Pk95FxMCuYuRiRnYUnTpRSdDYhmEhTrSJ8oOx0z/hg8gSD6j/KrtJkrBz0mIkvcKeI2QNd1P8AcUE8bhK10woyIjH2/HptNdDHL2jUwu1aMCkuSsGj9Jwi2bOZbaZTA/EYksQYOvQHoK72mw4scN2PsU5JMjPa+/8A7Yl3Tdduqt/QipNVzNM9F7rDnv5JUbl8x9SSJ9JPyr39RSV/4l/2SsmuJ4hncpJIEc9BpqfvQvJULfkbjxts4w+DZs2WOpZtFRdYJY7abc9KRBOXXQyYbc4qiKlrDiAkTd2JP5mQHY/zHXy2o5S2qj0YJUy3u+0uHdGaxaJxD2yzXHVVMW1jMxB/EPlvE8qXLKq6tnTWoj/YuQn27wdg2rN66bgbOUGQKc0qCw8REDwzOu+xmizwSipHtUoSScvBBcV4irssKFRFypbBnIJJ1PNjuT1PpU7Tl9CGbv7DvgrqYe8rqeRAU5uhgsIp+nhGHuYiVHYxZLyBHc70/wBXnoX9TbFOWZT+lY9SSSftXM/E8u6SX0GY+QvCpXEcqaY6rGL2rIuLMqzKBoRDxoA06TAGtfTPM2oqK5a4+H9PuLUYtcgN9EZ2RMwK7qw1jt5UvDJzbtU14MlFJ0DXcLrVsEC4HYtk6gTy9aJyUeWA07PLtllbK243A1+1UwqTo81RMe0BLNOwFDnxRkiSb9wpv4vMoUJlAET+o9agyLrgfi4R23ASgDkgBwWHYb1SlkiuQpT3IZcKxmWw7KSBOTz0k17JnnsqHkCGNxdSEWGfcmdz9ajzcsrhGkGrh2YpoQDoCRS4SUXbAyxUlSLHhbC1b92/iBEE9+1VP8RWN1NcAQx1E+XDIDmjxRE1zs2pWW2+jVBRE2IGbF2lE7r95odGn6bYyTHPFm/Ec/zH703VPsFdgq2ZrlOVDUjkJlb0/wAqK90Q0cXGltK2KpBDexracdAG+RosHMJx/X9hcu0AXHBBRtjsehp2mnfsl1/B6SJjG2CrweVV048M1Owu0wgVO7sIrOMYrM5JgE7AaAKNhP79q+oe2HCJMs3KVsk/aRSQrawGyifL+gFQ6mgsD5ZS4fgvvMN783UVmEgMYGihdTy2Pzrky9Wc9y66rzX8DfSVWyVxGKsWhkBF5huF0Un+ZtyOw6DWqo4re+b/AEN5qkBXHu39/hGyr4badydp7minlSVLg8o0dZba7vm6rbgk+bbD0mk+99KvuaNcMo1YIFLJmInMUtGFWTMAsSABA0BPMGhljkoNthP2r7nXtfxi5dZbL6LZLAQdWDBIJA2MLz61Q22kn4PTzOSV+DL2ewAY52EBY06nlNHjx82yRzcnRR305ijcfcaYwS0Dc7Uuad8GWdX5VisgkRJG0wDH1rl66PuQ7GgvCGuXLsdQVxu3KWm6F1+xFdfU/wDwxyX1FpHi2/fBYOW8ke7f9X8j/safpsrypO/eun8/RnnE+/ig+YMuRxow6N/Srnnx7XJ8Ab/DC2tAWwqnlLedR6qKzbYLrtnrT6FdtCGHenaTUVkUQZw4sxv8OW4CGGp0mu5KFiHGyVv8LZXCNyOh6ioJ4vDEpSix/wC1NoC2g6Wz+1HqlwilKmhBhsIf4ZFjfMxqWfMUenL3m3DbK/CQPUVNCSbqRjsoLdrYaRTp0eObqa1y9Wh0DsNp5VMucbNfaFPDyWx6AflM/IV0NMn6ar5MlVjt7eck9ST8zRz9zYKQRbw0CoM+C+hkQHi9jKoYcjB8jQxx7Q12JyTMiiXXIxDXAYjLvrII+YrdO6y/owMiMkC5hm2503HhptI9JoXcXh3lRoBFWwg3H3CmwHIRWegg1IM4nxJrqEgZV0LaANHnOortSnaINzkKP4m9cCWmMJmB8X5eUjtHKoMye1tlWNxiVV65aNu3aY5wvINCsd4mo46XJkipRdP6jHniuOyX4jIclLCKOQPi+QkL9KohpJqPuk3/AJ+4H9Qn0Lr1xmPjzad4A8lOg9K8oKHR71LM5G0N1mdft+9eoK2yoRDawyFiS94qxJ3yDRB5Rr61Pkf9oNtys19pcIDfV5Az27Z12lRk+yg1djlYmbD8GV92sHm09zp86PI6oGPQRbuEb7UEot8oNMyu30nnPaaHbfYJk1znECuTrorfSKMIZg7hrl5IopKAXkFr8QZlLAeWh1+lfQ/h+OM9PtnyieUqMXwaqM9tgU5zuKHJo1g98Xx5Nu+jziT2covFiWUAO2wg6AsNzrAnuKZOWPLFZYO2uwci8eRVi+PqpBHiUj4lPPmCDU7zzj+VIxKuATDccR3iDpqDSZKqmlTCba4ZU2ETEWyRowMefcV9Hpc/rY+ewNqkhc/DdYcSeRp0oWhez5BvbW2v8MjD4pyR5/6VPq69NMNrpihWAAT9IArk5cyjwKq3YKyjNpSMUlOXIyqGuG0AquSAO75qXNG0Niz1D4T10/eakcVHE0a/zIX+y/ixlwxsr/artO6gv3PNclOuEitTT5CjE7cQKGVNBUBYkBgVOxEUKxqSBumR+PtPbbL/AHFL2U6kNTNOGXCzqDP5vtXkoxdgzDr7UtZnZjMFFUf1KFUckDpRf1CNE9hc2kt5Db5zNdtQ+SRcBNywqCfnrJPYVjjRjZm+KMtEQF+HlIgbUDa4PKzyxixz1U6R08qOEqMprsYXOHSCbba8x1FNnghkXKC5XQFh8Fca4lsjRzrosgbkzHQE61Bl08Ypuug45JXQd7WXvHbUbDQD1EfauTp7k5NlSVDXj2GLWbL808P/ADKGA/6D86u0MpShT+SbMuLN+HYYhAzABfiNWWm+fB6MeALiPEg7Quij60Mp7ujWd2LQAzOYXkOZrKrlnjrGEB9NBA06eEVydfTnaH4QnAkE1yctopHOMt5rBAGoZSO+jL+9drSZP/W48CZIz4TbUIQwAYnXxbDkW5DypmTVw9OOGfcv9F9QIQ7aBON8OdbtkkSjk23A2Kv4SdOUaz2FDjx/0+RQ+RkoylHcyPbD3LP+8XwNupIzHvG4NLhkhPg2eKSVvgyu28kOviRtmHLseho5QfkVe4c4i86Wrd22xBEA69etO5g1kh1QiPKoouD8V9+gkyw1J69a7GHNviFGd8MC9qYuX8PYU6FgT6mptV75xgg/IDx3hb4e6QdVbVW6jpXJ1uB4p89GqFcAy25qLFOpI2UeBhZTSux2icZphARSnCw0B41cgio9VFKFfUKLuQB7DHNevv2j5mnflhX0HKNyLgqIpalXBUsaSFuJIk16UyeXDAMQabjYpgGLtK4hvQ8xT5KM1yGuAbA8KZQ13dUMZu5B0PeuZqHKPXQajujZmUJpF0CeKnWvWe2nLWta3cDQNwfD/htcOij69Y719io8WyDxYjxeOJ+Zjt/WppSdhKF9mDX523kE+v8Ar9anc+RixmTXNZ2mQY6dfr9KxTfkPYqHvs6jMrENEEDUnvtT5axYlVci1Ep8HhQtxnmTlJE8sxAP/l86jeWUtNLnyNS91kr7Q3CcQoP8v3NR6WKWKTHst8QZw5/lyN6gx/5Gg0uolDHJr/OQJxT4B+JXfw0UaqRXRbcYxSFsU2MEq+NvRabF7VbBowu3Ge6snSRpyFCp7wXwFYpvEa42R3bfyyjGFYCospQh1jkJwt4KTnySI/lYE/Sa6GhcJYJR8rn9mLkuSNw2KuC2bEMM7SzHmDAis9CE8qmvsY57Y0H8Y4r7v/ZS3hUSrD4kYqBE8hv86oyY5J+3wFGdx2sl7oMzOvXeaJfB41weMyE7FT8SHZv6GmJtceAJQTHeGvjKSnjtsMrIfiXvH70WL2N+U/8AQnkmjf2axCLyhlJB7q1U6fKkvsA1tdhOEvC5xBW5Is/IUakpZ0xkX5LBlTFW2tvy+Fuhq3Phjnx7ZDlLcRmLstZc233H1HI18lmwSxzcX4PXZ9axNV4MzfDEyVDrBYoZdatVUYgLjjHKHA6j6aVz9StzQ2EPIN7GYY27HvGEG8zsD2Vio+oNM1TUFEbup2OsVjyNB86nUk0eeZ9AyXp3ryYJjiTVEOgAG4aJ8IJDlQG4eAhGZbpa4J1iIUx02oM0VLAmu0+ShS/8dL5FlizXHlMWju7hxFZGZtALgzTkL5O8QEtWmgCArQPSvocqbrklh2QyYYvbe4uyRI5nWP3pssi4GrHXDO7ODukM4Vso1zQYgdOo8ulTynG6sbSQbwzhYuSWJAJhY++v96UjPnePo9VlFwrhPuFcBswbKRpERO/zFTrU+r4AcaHFo/hMfL96b1jlZiIbivixSeY/avYOMDHeC8xDRh2/4f8AuFTaenja+38i5dgmCJC5m2GwNdHFFxjcmKfLAMRaZiSTWSyN9m0e4CwFbMdYBPrWRy7E2ZJWY4i4CxrnJtxbfyUJVQRgrhmp8i4GoqOHHN4Y+IFfRhH70/8ADOZuNdgTJPG3tbfe4o/eq9KuL+pNlfgV+2OGK4hm5Nr9KqaqTNhNdMnheKnnW7VJDrNVxQPxLPlpQvG10z1nVq+ynNafUcufl3FFFtPlHmlJFh7LYq3ccG9aKk6Ej4WPcVPmnBur/YBYqfJ5gr9q3ir/AIgoAIWabpPZzJ8AZFS4KbgN1SvhYNJ17V28eRSVoDGzv2o4ULmV5hojzFR6zSRy+/pjMlrlCEcNZd6jhptghts6s2WWtyLg2HY1bD+8tMnNhp2Mg0lY96a8+C3DTdHl/C+5t2bR0K2hI6EsxPzOtSfiCkoxjLuv9z2WO2dAmIOlTYW3ES1yYWH1ooSqQYS+1WQfALBGWmHkfLY6VNkXAaD7NogVzJQ54Ns4uuKPFhblbPNgD710liEuRPcQxZa3cnYQPmf8q6UZ7rF44vcjPhahbIEfEdfID/2NS6lvgobuTGeHxBgDppUFVKwZGWIfJEAAdBT8kd3IMJOw3C46RFKxw2yDkH27s2yO/wC1Oyv/AMbBj2R91pxq/wCID7UyKrSthl5jFzWY2Err2Gv7UrRY90QMjoTPi5b+UaCrMkrYCR6cQKllPk01tOMrHrpWSltxtvye7kK2bxmkxXtHtdBWDvAUjJFsYim4demOUQRS9HJwzLkDJ0THtWnu79pBt71m9CQV+hFdxx2WvuSS7Z77Z2wfdtyKkeop+mqceSfJw0R2Qz/Wmeig1k4NLWEzGAsntTI4LBeVjfB8CUQ1wQNNOcU9Yox7MUpeSkwNy0shFyqB5n50LUHwkGpIUcQwOa5mJE8tNxSo4IxVGSnJ+Rz7Pj3ZG/f/AEqjFGjcaoscaPe21ZIzLoR1Haiywk17SufvimgO/a0g6UhrgCgDEOoGlR5qSBOsNd2IqeM6do1Sadoz4liC7LP5Vy+gJI+9TfiD9Tl/A/Jl3ytAWJ+GpMK4AYut3NaXJchLoLFzSqMc6RjRrgVk616eoSNigm+wWpMuVz4Qb4Of4rSnaTTutzESmLMVf1qhNJh+AcX6rUlQloS8RTLYUc7jk+igD+tMxOsX3f8AAyP5vsai2QFEaBR8z4v3pGflnk0GWEjlUcuzX0e4+zIq/HHchG6mY4JQK300h8HY8wpHu28/2qTJ7bYTXJK4YBsb6n6U/JxpDF+YseMX8tgAc2A9MrUvSZKi/wBAciFFkBhVX5kKOL2HgyDSJ4QrN7K+HWp9RFqKNg/cA3LQzTQRk6ool0d24mhl0FHoouFuOtR3tyJs2S4EHt23+0YduTAfNWyn6AfOvoZPfByXwS0rGnH8OXw4KxIP3FL0OZxg6FZcdkI1lgfEDVWPNvfIvJDb0VPs5Yy6rBLDpyqzdKMriBjR77SXmXlAj60Uslrk9MnP44jZj3E0qM0wXB+QvD8VIgMMw7mmxkmCrRTcH4uHAmzpMFwdvTnSs+uw4GlJlGJuXgd4riMWptGXB1WIJUcxT8erx5VcGNlJpcHtviTPalhBiCp+4NDkzxlHjs8ptrkQ8QvnblXLzPg8hjwu5KipoMKjjGt4ql1bYcUY3XlaXp2ekJ2uQTROIS6N7WIisiuTGH4a50qfNGmFE8IJeKdpIRlKmDkfBQf/AA825HSvo3pl6fApQ4sm8RhtYNcDUexjYmX8HS1qGe2oT8fWb1u0uyhR6sZP3rtZFTUF4Bx8RbGLuqyf7jYV6bSsBJsxbHB2ECIrnZW29zGqNIMu25WrMMlRPJOxUyEGhnm8DIRY2wBmyZ/UfsKlnJPG0MX5ie4Mk4w67Zj9TTtS60qRq7KT2sEWrYH6mPyCj96VhcfTVGNck3hsUymqYPkGUeB7hL4bQ/WrYxTEM+4liAogcq5eoayZNq6Q/DHyKsPicxoJwpFDR9iSVOvY+YOoNFs+QIO0MOGYg86lzQGA3tiSf4Y/zOs95QiujpZXp/tZNXLKLFf/AFjrtlP1qbRcXRmQjOI3ydKqvdICKoo/ZDEgiDvXa01OIrG1bHfGcKrqe4r2fCmhk15IK7whcxAYjp5/0rm7nB0Y3uR7gsIFxVu2wzDQnof8q3JKTVJno41W4/QLWFRZCKF5wOvWvl9XObyvcVQiq4NLKMjBgAdCNa7X4ZOcOaAyRp2cLa11510Yx5EgHEgqBiyggiPKlahNQdKzydM54bbyqCNjt5VBii0rYbdmPErute1EbRsewQXpFSwVSDkDlDM07Y7BTN1tVRHGqBYRZ0oJ4kzU6Ob13nQY8eyVmt2i09meLI9vKSJFd/Dni4VYWGS6YDxnALq6+dcD8RSlK4jNiRPjFVzvTAsnsH+LjC3IMzeizH7V9JD35QHxCgviVk6gVuWAuMgHBW4bWubm6ooTsae8IG2lJx5HHoyUbMVtzrWu2eSoMwxhWHr+1aktsrMfaEPswM2JdjuP3NUau/SjH5CquSv4vh/eBRyUfU6n9qWo7IqK8GLnklb2DKmjxvkyXQfhGC10VNKNsncWLMZfB51zYxd2WxVI8wS9BROO50ZkkkhrigLygRDLseXke1My5cdUxWPcmAKj2z4gQOvL5ip3tkuGUGnG5ayDrCvbeeUSUOvm6/Ki0jrdAVONOyo0OGbpA+4pWhtzaF5SK4jh/FXXhhRFObRrwh2RhFVQ9ouMubLa1dzpVG60VJ2hJfwH4nlUGXGm7AArlvLjrfeKX1JDov2UWOHU5prj6vTb8m4pwNUMLrACTXV0uNRieyNC65dkzVLRMzDiCqyEOYHM9q1x9rk+kLmrF9vFgAIohVEDvUSyRyO10MjGlQLi9aDLjtGo+w+EJ1qCMHuHVwGWsNNWgJHb4evJnnExZKGR6jB1r0V8gs9wb+7aaVqYSSuIUGrHZxuZNTyrdFgk1uyG5MtcCFrWu9Q5JJTaR6PRj7BcM9890k5fDAPckH9q+k0OPdJv4R6Udzob8S4M9tvFBB5j+9KflwtPkRKLixMcFDTUGbTqSDhJof4Xh8rA51zVgSZWotifiOGNtiDRUBKO10wW1cmQOYP9aX8gsX+xtv8AEuseUfOap1XUfhcnm/BdrBWp45NwdUT3FEAmjiCxXgGzXkT9TBfmYo8jcoNG4opzVnHF8OLeIdBrlaJoce7YrDz8TaQThoiqYLgkbCbBqLUcD8Yadqg5saLPaEMMK2U+H39sMI/KRmEdPEnrXZw4Y7vU81/IKd4n9GObt7LhWMclHzIqXRtw3sRP3cEwzyda6mHOmSZcTHPD7Ckcq6EGmDGKKHCYcRpRtUURigPHJBJ61JkyJAuIjxZH8TZPlUzlbiwo9MsEvAGK9NJPkJOjzHHw6a0e7jg83YBhcRoQd61SfQIu9objQEG0S1UZYtw2ITklyY4ewTbVucVzseNQbih8XuVn1lSTrRZJUgkOcJEVOkOTObo18Jg7g9/QiiTozydYi8WhmILEQxiJYaEwNp0PrXsrbal8m2L7p1pVgs8NlonKaaosBsHe8qEFvkadaiuRVuzw4r3oOQbEDbcHbQc/60jLn2wpBrHb5NRZYaHQ965MnT5KEkFexFkJYNwsASxGug2AmvqtDkjHh+RTfNlJxCybqSurAbdR2710M8XKPBsvcrROG5JiNq4WXK7o9CI0weJVR6VI5UVRyJdk37R47O0ClJ2DkmpCm28DTvTNvAlmXs9K2yf1N/2j/wBq9q+WbXJS2sWQKgjcXwELuI3JrqYoWKk2hfw7GtYuC6FViJjMJAPWqFHbyj0cjTsExOILuXbdiWPmaQlXB5ycnbOxioFMTF0d4bFmanzRsdDgc4e9IqKtrGNgmP4kltSty37y1dhGAbKyspzW7itBgiTpEGTXT00u19AYS2tprhhXHb+Wyij85n/hXb6mk4sW3HfyxKdy4J9Hk1rVBv6hdvEtbp+nzO6J8kF2ii4RxMnQ103ktUhcJsLxV+pMsHVsZuRO8Qug3LZ6GooTbj9mHRULalpnofnTc6tjIwTjYbcSBRwTXYtgtnDFn286txYt0gasA47bBMTHWKdnmsa5E5FbMLN+EA5bDyrhYc27JIoiqicW7gmny5NQQuIihUDbOf4nWicDdx376VPmD85B+y0Ml7OfB6z1bYKlpG8RzPUjTYfvSoJS6Z5ugTir3Dbza5V/N9PUUM97dmxVk43GGBysQw6NTNjaDUEVnAUV0b3YytlJ35aa+dSRxzlKVdpX+zDaqjO9iCSdSe53NSP3O5dm8CbgXtFctr7rIr22BENIgTzAmDrvFfW4lDpo57m0ir4fxJQuZcwBOgkHfkNp+VWRkkFGdGuJuWLjAk5Lh1mNGHePvU2fBjyP6jY5UcYrClBJ2Ox5ehri6rDLG+UFJ3yS/EE3qeEfJ6MheDFN8BMc8QwHuLgtSDlAJjqdftB9RU0t/wDcOyx2So7C07Bh8inIyv2q6EI0hUnYDcsVroBAt6zU8n8BoAuDlWJho1wwg0Ewhxhn0qOaNAuLpnUDoyn6x+9UaZ1Ixrg29or2a8VGyBUHoNfqTVeVpypeBWNcAeEtGZH3AEdydBQ7LPOXgfWbKFdShPmB9TA+tNhCMVw1ZjVnFxghEjLOx6+R5+lOhJx5aEuBubgI0NMnNNA0KeIIVyn+aufsUYsbBlZexAFpG5kCnZ2lBMKLCMBjM4ANKw5fUCcWHcTxSWLesSR6muy5xww9wMnSE5wiOiliczjedp20r5PVfiGXNlqPXRsMcVG32K7qNbJRwQV0M1Zhhsvd2azB36VSjDiyWYwK3ekaotjFeHsq5n5ztrsCfsD8qS89z2oZ6TPvdQSswSIEjfxKdCsiIB1ocklKLinyBVGosG3BaGzZsp/KAD8zO4mN+dO0uKMPqxeRtdgWJw9y6WCh3JABgE6AyBoNBU+aM3lumxuOT2iu57I3iwLKEHW46L9GM/SqYxyJcqvuNUir9n+GraVvxrbEqywpJExMZiAJ0+lLhjSUvcm2muAZOwFXB1NcWqMfB+egQQZ068xX1vjgk+jGCSRvmGkxv5wfvUzm14oFwKLgaNdw1xVk3LXiUfqRpkDuCCfWn4VvTSf1CStNVyjbgruLRlm8UyCTEA6aelRarK3LYnwbj6OcUKmTpDYi5bEzSXOh1DXiNj8ViGDbazM+ERQ5prew58uzmxcOxFXaZ2ieTOLl6qmA2BG+CYpUjUaG3pSGMSF2Js86GwqMbR1rJco8hhbMVOwkE4LDq9xQ3wkj/L61qjNxe3sPHtc1GXTAeI4Yi6+mmZu8a1bixyUVfYjK1GTSGOBwUrGTMDv2jUcxpPemTuqQqD5thlrhOWfFAOwmY9TS/Q6tjN4Zb4CApKuRO40IP+Jdm9atjDbHsAFXhoU9D1WSPVNx/wAP/LS5tPgBJC/j+DZbWaQRIII2ImNDSpQcVyElyNbBL4dI6UOVOUEvoeiz3DXvcwziNgJOk8p7UrTYZYU8sv0NnktpI0v3y515785+dc/Pqss5XI9SbOnQxP8Ae2lQqS3DGuA9ns3rZ/iAcyIYdd9NQD1ru4NXiyKsvdcMGPwyTwLjOA23esjMPGlfJ+g8MwFtkBCg96NY1NHYxQjt6E/FcWik27hUL/i8U6jQKc0xNTrBPdd0QZppS4FT4+3ntlkItyADmElYI5SFSJEyTTcOOMZ+b/2+n/JK3uYWnED4DbW2q7HwhjbJ1C5nBP6teeWqI5FjktqXx/wDJtLg94sbpSTdc9sxj5DSp9ZqMikqboOCbXJP4K3m1NJUbfJj4HGDx1u02ZzIgjLBMjKTmnsQKfBRhk3V4PdhmGs4YqD78Cdduppf9FCXLbCVryfldzTyNdayVI1wt4qeveKHIoy56YVMs+CIEsNctsxvZVcAdB+UAc9f7mm4YRxwbT5Bu+fIWuM94AzJlY/FpE9yvI9a5WqyY/W9v6jI21yeYyxABB3onDjgxcCpTBNRTgyiLQ24bZDmkKLcqKIxTD8Tg1A0ro4eELywRJ8TeCapcyXaL7TSaCU+Akh5YMiosuWhsUY4y1ApeOdhtcCa40GrErQFG64iluBp8cYRsadhjTFzXkNu8QD3mZZys0id9auihGVrc2h/jeI5AoAqfUT2HkTeMxbs3xGOgqVZJNcjUqQ8w2KOT4j86dHLxyKZ8+J7mhlK+jyPuJWHFhndZtkjMJgnlmHRh19DI0qiOHJGG6XRthvs9hQbYYXMyAxEQRzhhyPzB5E0/T4YSjub4RlUcY3DNi7zhSq27IlmYwo86m1WR5ZNQ6QzFi38hPD8HbACvfLAAklRosaxqZio5rHljtt8dmvBKDuXTG2GtWHB91cLEKcqkAFiO8xXMelhOTUZV90PUVRMm6blw2ShSQVM75txVen06jKpPkmbd8H1ngsNBOYj8qiW9dYX1Iq6WCu3X8jMb56KGzmtgI7FE/RbOp/xPv8A8oXzrYSp7YovfEffL9EcP7O2rksqhc2pjcnqTuT51046OMo8kM3udroVYjhSCV0IBIk8yAZjyP1mpsmmUIuvsIcmjXC2iJI/OASDsSBm1HSM30ri+u4ZJxX3/YdVpG2KOa3Gw2jmp6dx0PP0NWY5Y80E/wDEA7iJ7VjIDQ1tdGrk4wVoMWd/92mrTsdfh7yJqnFJPn4PflZtbwl60MihsomIMiCZkHnMzQP1E6phubIq5hGKlolRE7aCSAY9Kp32/sTwikkwewsR0+1BN2hqP0fhmOtWnRAs5VUT1yjafrTYZF2K3Uzfi9lXJu2xE7j96g1uFSfqRGqfIna7pS8Em1TBkAp8RmnSSDixxwwwZArnq5ZVFeWP37UEXuJsS3JR4QOp5k19DlxY8WIheeU5/QlOIKS2tc1yHxBUta0LlwEOsHUWQKJ1jtqzF2HZLY99a6uJcGGVm8dqOUUeCws0pOmDLo2S2RBFVKdIkmhxxq54U/vep88lKRuJHGDwIMZjuQKiUt2RRQzJKlwaXUUXvdoSQNNetHkx1JpAr8u5jlODaBiQo361dg0MuJSdIBvgVcf9oYQ2MvhJAB51VnzuaeNfAONtuh7wjE2bOHUuSHOxAkQdYYfmXt8oOtc7FJJbW+ymlVmeFxGHALEt7ty0pB0uIMwM6SBIO2x66V6eGMMbknf0D08orIlPpmXE8Ph0tW72GUk3cyuzFgBoC3g5nXelSzJxprno6WulFxSQosWN7puFUkqMoMkxyHXzgUMcW6PK4+XyczftOxxVxASSAZ8RJZuxYQVHZY9aasyjwkL2hmENu64VWuWmEwJzIOZjYj1mlZXilHc7X+psXJOgviONa28PJIjXSD1O9ZizNRUkbJNumEYf2lOQgabCRyncjvH1iuph11xdi25R4M8XxJHAAEBV07aqKdkzRmqFSlaMMNiyCOgFs/8ASpr53LFLPu/ynwUQlaD7vhnmNQR+oTt/fOKkhJ4cjj46Y6VNAP8ACkuwnwLBJ55SARp1IIq/HicptXwv4FNqIu4vfzQi+G2uy9T+o9TVGXKq2Q6Rid9m+Gx11VCgrA2lZMdJrI6mSVUe2o//2Q=="/>
          <p:cNvSpPr>
            <a:spLocks noChangeAspect="1" noChangeArrowheads="1"/>
          </p:cNvSpPr>
          <p:nvPr/>
        </p:nvSpPr>
        <p:spPr bwMode="auto">
          <a:xfrm>
            <a:off x="155575" y="663248"/>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xMTEhUTExMVFhUWGBUVFxcXFxcdGhUVFxUXFhYXGBgYHSggGBolHRUXITEhJSkrLi4uFx8zODMtNygtLisBCgoKDg0OGxAQGy0lICUtLS0tLS0tLS0tLS0tLS0tLS0tLS0tLS0tLS0tLS0tLS0tLS0tLS0tLS0tLS0tLS0tLf/AABEIALcBEwMBEQACEQEDEQH/xAAbAAADAQEBAQEAAAAAAAAAAAAEBQYDAgEAB//EAD8QAAIBAgQEAwYEBAMIAwAAAAECEQADBBIhMQVBUWEicYEGEzKRobEjQlLBFGLR8HLh8SQzgpKissLiFTRD/8QAGgEAAwEBAQEAAAAAAAAAAAAAAgMEAQUABv/EADERAAICAQQBAwIFAwQDAAAAAAABAhEDBBIhMUETIlFhcQUygZGxFELwocHR4SMkM//aAAwDAQACEQMRAD8AbnCJctEZF8JkbjpB03686jloMUl7UkzlrJJoQ3cTi1uf7x2I5NrpyjkR5U6MHEQ3K7PW4tfYw5YgzsYA+R+ho90q5BcpPs6GLfKM3LSeoOokjyP0rka+Luw8fPYZhb01wowvIUPox47ey2wD2+RJrsydKIirY44a2XC2VHOX9DoP3q+KqBvSoTcaY8q5uqi7syL5F/C3IbWpU0pDGVPDr8NVmCS3UbB0w/E4z/pKtPkdfpNWeq922hspnWOcGptVI9N2wfEL4VXrqaTmk8UYYo9vlgRV8syGjHuKphJqUjPJ01yrcbbDOraACTVLRslSAr93xGNKXkqiWZyzjn86mAML7Zd/SmoNCHiv4jqO3y11JqHUJyyUKnNp8G+A4OjNKnUCFPKadj0/NoDfKa2h/DuCXLxuIzKihQSpIliNzPcmamjpZ58ltVVlcPaqiGLgVS1lhGy6AZl9NZq96Zem1JWTtSXIpsXihzqQGU7Kwkegrm4YTxP3cDItBWLxjXgCx1HOB9Ypmo1KnjcZGyxuTTQrx+LKIQo169PKuXgxRnNbiiGOiDxVxixLEkzua+ohFKKUeihGmCEmhyOkBMvfZPgly74iMtsczz8qlx4nk5fRM42+Cx93bCG2sSdBrTago7UZUUhW2GC5lJk0mGOkxa4BLGHI2HyqSW9P6D1RnjbMjpT8U6Y5MT3mVT1NdWFzR53IwfiTzy+VOUElRuwvMRa92srzEelC1VNdEjVLgkuJ8VKGRqB+WY9RSvVpiXIM4f7SYZx+MGWPzQD21ApiyQ/uGRkn2jK/fsEkWXW4rSPzBVca5W0zL6CpNVCGWLima1safyD4DiTLcyMtthP5MpkHow1nzrl49LjjKpcmTm7o19okLQgJguFg7rpqDGkijcFuTTvmgm2mNLOLB02gADsBoKvbsXusyxhBqbLFNUZYLhEE1xs0JRlwPg7Q8SyVUN1/sV0sWFpKRqOb90lWHY1Sj0pBlhMxE7bmhhiU58+DXycYy6c/hM9qRkluyWefBk5aSSK3c7fAKN7C5oq3BkXQ2C5D7lmF61dRQ4WhJesxSMiJpwBcQh3pDVCdtC/FXIQyfIdDWQn7toKQjtrmzGTrHnO/ypfp7Ju/0AzIo+CXFtquhnp+9V42kLg6OsfjfdMLqnZjMd+VUJq7MlPa7Qo49ZsYkC7YIDn4kgjX7UnVSxtLmgrV7o/sZezGBHjMEMIBHY1yZRlv56RR6ikuB21mNK5+qlToOCFWPt6a0OGXuHojsbgyboCgktsANSfKvpsUrggk+C19jvY9Tc/2lwsDN7vf0aPtScmXHCaWS/05Fr3urLHi1oMPd28RZtqNMuoJqDVficZLZFNfozZYm/Iqs4JrSNdLLcjSUaQD1PSkY3tj6jd/BPKLswwuM1Ibc86sx5klTBo699koHFp8MOPIFjeJCCH1FU4lb5DSZNY4hHiZB1Hl0rpwkqKIu0Ye/o9yNLvC3ow0dCSD0Ea/afnUWB1j2nNUuCS42h33DRB5TGmvek5pAxXJ3huA3BbJLLDqpA10MhhOmmk7dajeoTklfKH8GOOwS4e4chbxQTrzZYJA5bn51TnjKqXwJeZuVP8AQzshhJJGZ9e8E7x3P2oMcOeBcn8lDYskss7oCx05nw1Nvay7H4bKtrav5OriQat3C9h6bo51nDMo+tPLAChlhTNTrooMOW90QeX9adGNQDTYKwMGelDQNsahgibgMy6A0xrZB/LHcAWFtEuND3/pUOGDlk+iPNDW44RQW+Lod6tnKOONsxcLky4fbZlDsAAWYabiNRPmKXi90VNDcSfbHXupWuhF8FqFmKwoOvIfWvNWKlGxTjrcCkziTZUkIcTh83Klp0S2DYThsGaO1JUwkt3YwbAMF8Jg0lxoB4q6AXwvvbosFspK5yYkQP3ootue26FvC2uT61h7eFuqQrMRmB6MTMEjtpQbduRNAqW3gYcJx0uwYAZpJHIGKoyNPG0zceTkOZEOuYCuVL8MnmVvgpjkSObHCwXD5lKoZP7UjL+GZMEbck0MWRNcBN7hy2Q1xVFpCTmvGGdpOyxogrr6eSeNbOF8+TXbQvfimUZcOuUHd2+Ju+u9M9SMeIoQ51wgjDXUugB1DOPzRvQPbLtcmxlfAXwmylktbMlGlI5mRJjuDXzslHHqN8vy9FVroX8X4M9kG4hz2/1DdezjlV/oO96e6Pyv9xbj8CQYjMncGnuIKXIuxuIGh3im40NihFdus7yf9KrVQiNVJBi29KS8zF2y1/8AxuJyKNHnlMUrJk2cEELAfZQC5h3RwGUMBB6ax9x9Kg185xwbovpoq2qxri7JOgrh48lPcwmic42hN9BMEKhJjYAak+gr7Gcnsi/oiCS95hw4A3GvZQVVtAxgdhHOmYcdJHlzKz9AuXbRsWmKw1xXDkDmDCHykVPmw4ccpZJJ3Lizo7lLHFCRrE71Mp8AUJcUYJpbzUL2WzbhquGDRzrI6izfRaKuwxNttBNdCLvGZQaeA3WtBwBJB8IOvbsZ86yG1pPcv3GPBKrB8Zw53YJkJMDQiI0+lFkUsjpHlF3yhzgcD/CoblwhyBtzHkedUYsfoxt8jEtnLJ7H45r1ws4Cx8I5kdq52oUsz3tUIlPc7YfgscoQJsAcx6kmmYpqOPYHCfga2sSr6BhHM9asxsrjNM6xWWIBFOf0Ck1ROcS0E+lJd+SHKxZnAqdypktnq3xS8mSkFGVDTA2M2p0Qbnr5U/TQlP7Do88iDjN9Vx9sroPdla9qWo5VQEnaYr45jIOYttUk8zc9sSVQcuRfhGcKLjTrrH2oM2r92yHgNYK5Zu99iQXYwB4VG7H+lHHUTq5Mz0dz4NbONfMI0jZZ0Hn1qfLqFN3JX8DvTlFVEtuEozubZI92wEg/CZG3zNJ3ZXkTUqjx9v8ALH4qqiew3DWDPIhEJDE/ljl510sOXdjcnxXYmUHY0wCAOWBBVPFPpIpfrqePdEPHGpW/AFjXa6EGYghi+Ybgk6fKuJLOmqkrHW7bGdzHXxbnMv6WMfI+tU6KEGt+O14a8GPI12S13D+7JLfCd/75V0qe2j130LOLMjt+GNI1puK4x9waTBMBhtaTqM7R6THK4EVA87FbmPcU4JhRpVeZN1QiIs9hGgYhDyyn5MAa9mip4pRf0f8AqUvwVvuga4f9JKWWMIeWb4JPjYzsSNCZWdNFUgxHyHpX2E4tSSj4Ipq2c4XhirELmJiT05yB1j71RjhxyYoLwUrY2wttLV6fDJSNGIOvXbQ0rV48Kxt5el8FUMiVRE1/GKzH3YYLyDEE+sV8+8ilKoLj6hSdHlmypbUimOC8gwdsdWMKoBYtAAk7AAdSaGMVftRTtpW2L7V65iGa3hsxXdn2zdlnYd/9KrSnlXpw/X/gQlzwVfDLDImVoJUDnrPMSaGX4XgircExvqTrsHx3FrlpGdH+EExOh9OXepXp4R92CTi18N1+wMc03Ku7E54wMYhzZwyQTlBCGTA35+Wnaq45suSO3I+fnjn9B2bTTWPfIwYOWU6HL25dKYs9umQNMZnKfEh/xLzFeyY4rmISGmExQAAp2LIU450b3HDbxVq6HWmTfH7uSI58jrScrohz8PgQ/wASG7H6VJJpk1HNji/u3AKBpPP9q9iyRjOpIyVxVpD3inFj7sbL06V1N/HAUsj2kpj3d79o8y0D1FcnVza9zNxe5SR3xzgz+9AugqijMZ2PauZjztJ0vc2PUNq5AcTxHNCW9Y0B5DyHOnY8Sx3KXZ7Y5d9GYtFSS+pPMmhlk39DVFVSCcEys3xeBdXPQdKVkTivq+jzRSpxx1u2lRYtBdQN303J59aHPuz4fSSr4/T5PWsbs6461m62Yu1svBnXJcI0hwNm70nSxzpOORnp7W7Qsw+Myq46iPrXRbUcLihCuwkYkCK47hZRQ3wN1bim22zgrPQ8j86focqxZdsumZKPknGwLqWV9QCRBrsxzOLpmJLwYf8AxWbW36g0yWRSXBu9rsysWobpXKzTbMbtDdSKhbYsMQda+gySV0haQk9njkxeIT9S3Y9JYUPdr5TKH+VFZbuEWix30yjtMSaq0Wm2r1pd+AJS9oouWp00AXmeZ79au2snaPbhZEYq3LcBZPpOg50be1cG8pcE8yHMXMgkQJ5zz35DT1NcX8QmuIhYLbbYx4bwy7c+BSe8gAddTU+n02TIrgg5JyY0xPCTh0D3CIb4QoYl/wDDIAPn96dk08cVKT5fSXYUYSjyMeH8Ae+A+IfLa3Wyh1Pe43Xt9qqxaJte/j6f8jfzctjs4/D2Fygqg2yruflVSeLCq6N3JC29xyzcdQHZMv5WGUN/xERSss1kXsYuU02dXhZUO7lwkaklSpB0gQAZ5ACa5UotSakmvr4KNPjxOSlzxyY+znF7Rz27yZFnIoB1W2Vhc39eR2odN6Tnz+hbm1e5bZdM24jwoW2IS6jCAwBIU5TtBPhb0PpVMoKEm7s52XDt4TFmWGB2696VCbuyVoZCDqKsUV2g4yNvfQKqhIbvJzjVwsx6bUGWVk2SVsU2rczUOR0AE4PhtouJl2EEcgD3q7T4Id9sBu3Rpx3iGUlTbDDqTz7CrJOgckqEy8RNx7ShFXI+bNPLvNcvWJuLaHaea8hvtBi0vSblx3I2AMKB0rmY4ai74+/kqeXGJDdj4YUdt/U014pf3WCssX0wZ8zf5miSo31Eb4OwWhCcyzJUde9Nx497tL9RWXL4RVhAlyyp30U+WgikwaeSgLb5YPj8LBI5Amg1CadoNMCWw29Tb7CRuYgUnyPQx4a8VPl7s8+hrxO2DDjZ1B9djXayyThHJHpoWuOBFir5QGKl3t9MZSZN38aQ29PWO1ybQfbx2gqd4uRbRScPxS3GVQCSeQ3+VW4sinKq5EqPgT3x7niozDdkkdmQAiqacMq3fI6qjyPBiy73DAIXYcs0wB26V1pT8eCZyuwP36rPvdeZO0ncmeeg0A5UClT5BT+RPxr2nn8O0uYCBJ0WTsBGp35xSsmqi+IjdtopPZ7FEWoy2nuxIWFLscpIQE6ZjG2nrQ78fdL9hmFPqPf8mi+0FwH3IBvYhwWdFEBOZQztGixG++8D2TVbVUe/4G6eDyy2vsE4/wAcc27ZuI63ULAC4REECWBG8FYjvUuLPt901z4Pa/DLFtVinA8YvQM5/Cdsu5EtEyNNhInpI7UObVykuCOEZrl9G10Z2gVyccZZMnI9tJDTheI93cCxm5REzOldrG9rSEqTs09o7iqVS2AFZ8zKNmyxPaJjbuak18q5f6It37PZH9fv/wBC+0pDK0afC0fpPPzB19K5enyKM6fkCcty5Gt1yFy5g6qxA/kPMdgenYV1cuNxjV2K3tqjIvS4QoBs4XFMGAHz6VVjsCwt8VI77GqIs82we8oIrWmzBTjMYtrcTNJajuqQuctqBV457qWRQZHPlWYdXtntrgGEX+Yn8Vxtrh1M1dKbZsoSfZthcOzoWC6Dfy516rQqmujhLkkkGO1crLJxlwUQhuVmc6607DlvhisuNw6Gi8J8IcbGrJY/IupUE8BPu7wEDUGZ6dalnljiT+wyFth/EL/41r/Ep/6hXI0krlKTKpKgzjCxdcfzH6map1Pk95FxMCuYuRiRnYUnTpRSdDYhmEhTrSJ8oOx0z/hg8gSD6j/KrtJkrBz0mIkvcKeI2QNd1P8AcUE8bhK10woyIjH2/HptNdDHL2jUwu1aMCkuSsGj9Jwi2bOZbaZTA/EYksQYOvQHoK72mw4scN2PsU5JMjPa+/8A7Yl3Tdduqt/QipNVzNM9F7rDnv5JUbl8x9SSJ9JPyr39RSV/4l/2SsmuJ4hncpJIEc9BpqfvQvJULfkbjxts4w+DZs2WOpZtFRdYJY7abc9KRBOXXQyYbc4qiKlrDiAkTd2JP5mQHY/zHXy2o5S2qj0YJUy3u+0uHdGaxaJxD2yzXHVVMW1jMxB/EPlvE8qXLKq6tnTWoj/YuQn27wdg2rN66bgbOUGQKc0qCw8REDwzOu+xmizwSipHtUoSScvBBcV4irssKFRFypbBnIJJ1PNjuT1PpU7Tl9CGbv7DvgrqYe8rqeRAU5uhgsIp+nhGHuYiVHYxZLyBHc70/wBXnoX9TbFOWZT+lY9SSSftXM/E8u6SX0GY+QvCpXEcqaY6rGL2rIuLMqzKBoRDxoA06TAGtfTPM2oqK5a4+H9PuLUYtcgN9EZ2RMwK7qw1jt5UvDJzbtU14MlFJ0DXcLrVsEC4HYtk6gTy9aJyUeWA07PLtllbK243A1+1UwqTo81RMe0BLNOwFDnxRkiSb9wpv4vMoUJlAET+o9agyLrgfi4R23ASgDkgBwWHYb1SlkiuQpT3IZcKxmWw7KSBOTz0k17JnnsqHkCGNxdSEWGfcmdz9ajzcsrhGkGrh2YpoQDoCRS4SUXbAyxUlSLHhbC1b92/iBEE9+1VP8RWN1NcAQx1E+XDIDmjxRE1zs2pWW2+jVBRE2IGbF2lE7r95odGn6bYyTHPFm/Ec/zH703VPsFdgq2ZrlOVDUjkJlb0/wAqK90Q0cXGltK2KpBDexracdAG+RosHMJx/X9hcu0AXHBBRtjsehp2mnfsl1/B6SJjG2CrweVV048M1Owu0wgVO7sIrOMYrM5JgE7AaAKNhP79q+oe2HCJMs3KVsk/aRSQrawGyifL+gFQ6mgsD5ZS4fgvvMN783UVmEgMYGihdTy2Pzrky9Wc9y66rzX8DfSVWyVxGKsWhkBF5huF0Un+ZtyOw6DWqo4re+b/AEN5qkBXHu39/hGyr4badydp7minlSVLg8o0dZba7vm6rbgk+bbD0mk+99KvuaNcMo1YIFLJmInMUtGFWTMAsSABA0BPMGhljkoNthP2r7nXtfxi5dZbL6LZLAQdWDBIJA2MLz61Q22kn4PTzOSV+DL2ewAY52EBY06nlNHjx82yRzcnRR305ijcfcaYwS0Dc7Uuad8GWdX5VisgkRJG0wDH1rl66PuQ7GgvCGuXLsdQVxu3KWm6F1+xFdfU/wDwxyX1FpHi2/fBYOW8ke7f9X8j/safpsrypO/eun8/RnnE+/ig+YMuRxow6N/Srnnx7XJ8Ab/DC2tAWwqnlLedR6qKzbYLrtnrT6FdtCGHenaTUVkUQZw4sxv8OW4CGGp0mu5KFiHGyVv8LZXCNyOh6ioJ4vDEpSix/wC1NoC2g6Wz+1HqlwilKmhBhsIf4ZFjfMxqWfMUenL3m3DbK/CQPUVNCSbqRjsoLdrYaRTp0eObqa1y9Wh0DsNp5VMucbNfaFPDyWx6AflM/IV0NMn6ar5MlVjt7eck9ST8zRz9zYKQRbw0CoM+C+hkQHi9jKoYcjB8jQxx7Q12JyTMiiXXIxDXAYjLvrII+YrdO6y/owMiMkC5hm2503HhptI9JoXcXh3lRoBFWwg3H3CmwHIRWegg1IM4nxJrqEgZV0LaANHnOortSnaINzkKP4m9cCWmMJmB8X5eUjtHKoMye1tlWNxiVV65aNu3aY5wvINCsd4mo46XJkipRdP6jHniuOyX4jIclLCKOQPi+QkL9KohpJqPuk3/AJ+4H9Qn0Lr1xmPjzad4A8lOg9K8oKHR71LM5G0N1mdft+9eoK2yoRDawyFiS94qxJ3yDRB5Rr61Pkf9oNtys19pcIDfV5Az27Z12lRk+yg1djlYmbD8GV92sHm09zp86PI6oGPQRbuEb7UEot8oNMyu30nnPaaHbfYJk1znECuTrorfSKMIZg7hrl5IopKAXkFr8QZlLAeWh1+lfQ/h+OM9PtnyieUqMXwaqM9tgU5zuKHJo1g98Xx5Nu+jziT2covFiWUAO2wg6AsNzrAnuKZOWPLFZYO2uwci8eRVi+PqpBHiUj4lPPmCDU7zzj+VIxKuATDccR3iDpqDSZKqmlTCba4ZU2ETEWyRowMefcV9Hpc/rY+ewNqkhc/DdYcSeRp0oWhez5BvbW2v8MjD4pyR5/6VPq69NMNrpihWAAT9IArk5cyjwKq3YKyjNpSMUlOXIyqGuG0AquSAO75qXNG0Niz1D4T10/eakcVHE0a/zIX+y/ixlwxsr/artO6gv3PNclOuEitTT5CjE7cQKGVNBUBYkBgVOxEUKxqSBumR+PtPbbL/AHFL2U6kNTNOGXCzqDP5vtXkoxdgzDr7UtZnZjMFFUf1KFUckDpRf1CNE9hc2kt5Db5zNdtQ+SRcBNywqCfnrJPYVjjRjZm+KMtEQF+HlIgbUDa4PKzyxixz1U6R08qOEqMprsYXOHSCbba8x1FNnghkXKC5XQFh8Fca4lsjRzrosgbkzHQE61Bl08Ypuug45JXQd7WXvHbUbDQD1EfauTp7k5NlSVDXj2GLWbL808P/ADKGA/6D86u0MpShT+SbMuLN+HYYhAzABfiNWWm+fB6MeALiPEg7Quij60Mp7ujWd2LQAzOYXkOZrKrlnjrGEB9NBA06eEVydfTnaH4QnAkE1yctopHOMt5rBAGoZSO+jL+9drSZP/W48CZIz4TbUIQwAYnXxbDkW5DypmTVw9OOGfcv9F9QIQ7aBON8OdbtkkSjk23A2Kv4SdOUaz2FDjx/0+RQ+RkoylHcyPbD3LP+8XwNupIzHvG4NLhkhPg2eKSVvgyu28kOviRtmHLseho5QfkVe4c4i86Wrd22xBEA69etO5g1kh1QiPKoouD8V9+gkyw1J69a7GHNviFGd8MC9qYuX8PYU6FgT6mptV75xgg/IDx3hb4e6QdVbVW6jpXJ1uB4p89GqFcAy25qLFOpI2UeBhZTSux2icZphARSnCw0B41cgio9VFKFfUKLuQB7DHNevv2j5mnflhX0HKNyLgqIpalXBUsaSFuJIk16UyeXDAMQabjYpgGLtK4hvQ8xT5KM1yGuAbA8KZQ13dUMZu5B0PeuZqHKPXQajujZmUJpF0CeKnWvWe2nLWta3cDQNwfD/htcOij69Y719io8WyDxYjxeOJ+Zjt/WppSdhKF9mDX523kE+v8Ar9anc+RixmTXNZ2mQY6dfr9KxTfkPYqHvs6jMrENEEDUnvtT5axYlVci1Ep8HhQtxnmTlJE8sxAP/l86jeWUtNLnyNS91kr7Q3CcQoP8v3NR6WKWKTHst8QZw5/lyN6gx/5Gg0uolDHJr/OQJxT4B+JXfw0UaqRXRbcYxSFsU2MEq+NvRabF7VbBowu3Ge6snSRpyFCp7wXwFYpvEa42R3bfyyjGFYCospQh1jkJwt4KTnySI/lYE/Sa6GhcJYJR8rn9mLkuSNw2KuC2bEMM7SzHmDAis9CE8qmvsY57Y0H8Y4r7v/ZS3hUSrD4kYqBE8hv86oyY5J+3wFGdx2sl7oMzOvXeaJfB41weMyE7FT8SHZv6GmJtceAJQTHeGvjKSnjtsMrIfiXvH70WL2N+U/8AQnkmjf2axCLyhlJB7q1U6fKkvsA1tdhOEvC5xBW5Is/IUakpZ0xkX5LBlTFW2tvy+Fuhq3Phjnx7ZDlLcRmLstZc233H1HI18lmwSxzcX4PXZ9axNV4MzfDEyVDrBYoZdatVUYgLjjHKHA6j6aVz9StzQ2EPIN7GYY27HvGEG8zsD2Vio+oNM1TUFEbup2OsVjyNB86nUk0eeZ9AyXp3ryYJjiTVEOgAG4aJ8IJDlQG4eAhGZbpa4J1iIUx02oM0VLAmu0+ShS/8dL5FlizXHlMWju7hxFZGZtALgzTkL5O8QEtWmgCArQPSvocqbrklh2QyYYvbe4uyRI5nWP3pssi4GrHXDO7ODukM4Vso1zQYgdOo8ulTynG6sbSQbwzhYuSWJAJhY++v96UjPnePo9VlFwrhPuFcBswbKRpERO/zFTrU+r4AcaHFo/hMfL96b1jlZiIbivixSeY/avYOMDHeC8xDRh2/4f8AuFTaenja+38i5dgmCJC5m2GwNdHFFxjcmKfLAMRaZiSTWSyN9m0e4CwFbMdYBPrWRy7E2ZJWY4i4CxrnJtxbfyUJVQRgrhmp8i4GoqOHHN4Y+IFfRhH70/8ADOZuNdgTJPG3tbfe4o/eq9KuL+pNlfgV+2OGK4hm5Nr9KqaqTNhNdMnheKnnW7VJDrNVxQPxLPlpQvG10z1nVq+ynNafUcufl3FFFtPlHmlJFh7LYq3ccG9aKk6Ej4WPcVPmnBur/YBYqfJ5gr9q3ir/AIgoAIWabpPZzJ8AZFS4KbgN1SvhYNJ17V28eRSVoDGzv2o4ULmV5hojzFR6zSRy+/pjMlrlCEcNZd6jhptghts6s2WWtyLg2HY1bD+8tMnNhp2Mg0lY96a8+C3DTdHl/C+5t2bR0K2hI6EsxPzOtSfiCkoxjLuv9z2WO2dAmIOlTYW3ES1yYWH1ooSqQYS+1WQfALBGWmHkfLY6VNkXAaD7NogVzJQ54Ns4uuKPFhblbPNgD710liEuRPcQxZa3cnYQPmf8q6UZ7rF44vcjPhahbIEfEdfID/2NS6lvgobuTGeHxBgDppUFVKwZGWIfJEAAdBT8kd3IMJOw3C46RFKxw2yDkH27s2yO/wC1Oyv/AMbBj2R91pxq/wCID7UyKrSthl5jFzWY2Err2Gv7UrRY90QMjoTPi5b+UaCrMkrYCR6cQKllPk01tOMrHrpWSltxtvye7kK2bxmkxXtHtdBWDvAUjJFsYim4demOUQRS9HJwzLkDJ0THtWnu79pBt71m9CQV+hFdxx2WvuSS7Z77Z2wfdtyKkeop+mqceSfJw0R2Qz/Wmeig1k4NLWEzGAsntTI4LBeVjfB8CUQ1wQNNOcU9Yox7MUpeSkwNy0shFyqB5n50LUHwkGpIUcQwOa5mJE8tNxSo4IxVGSnJ+Rz7Pj3ZG/f/AEqjFGjcaoscaPe21ZIzLoR1Haiywk17SufvimgO/a0g6UhrgCgDEOoGlR5qSBOsNd2IqeM6do1Sadoz4liC7LP5Vy+gJI+9TfiD9Tl/A/Jl3ytAWJ+GpMK4AYut3NaXJchLoLFzSqMc6RjRrgVk616eoSNigm+wWpMuVz4Qb4Of4rSnaTTutzESmLMVf1qhNJh+AcX6rUlQloS8RTLYUc7jk+igD+tMxOsX3f8AAyP5vsai2QFEaBR8z4v3pGflnk0GWEjlUcuzX0e4+zIq/HHchG6mY4JQK300h8HY8wpHu28/2qTJ7bYTXJK4YBsb6n6U/JxpDF+YseMX8tgAc2A9MrUvSZKi/wBAciFFkBhVX5kKOL2HgyDSJ4QrN7K+HWp9RFqKNg/cA3LQzTQRk6ool0d24mhl0FHoouFuOtR3tyJs2S4EHt23+0YduTAfNWyn6AfOvoZPfByXwS0rGnH8OXw4KxIP3FL0OZxg6FZcdkI1lgfEDVWPNvfIvJDb0VPs5Yy6rBLDpyqzdKMriBjR77SXmXlAj60Uslrk9MnP44jZj3E0qM0wXB+QvD8VIgMMw7mmxkmCrRTcH4uHAmzpMFwdvTnSs+uw4GlJlGJuXgd4riMWptGXB1WIJUcxT8erx5VcGNlJpcHtviTPalhBiCp+4NDkzxlHjs8ptrkQ8QvnblXLzPg8hjwu5KipoMKjjGt4ql1bYcUY3XlaXp2ekJ2uQTROIS6N7WIisiuTGH4a50qfNGmFE8IJeKdpIRlKmDkfBQf/AA825HSvo3pl6fApQ4sm8RhtYNcDUexjYmX8HS1qGe2oT8fWb1u0uyhR6sZP3rtZFTUF4Bx8RbGLuqyf7jYV6bSsBJsxbHB2ECIrnZW29zGqNIMu25WrMMlRPJOxUyEGhnm8DIRY2wBmyZ/UfsKlnJPG0MX5ie4Mk4w67Zj9TTtS60qRq7KT2sEWrYH6mPyCj96VhcfTVGNck3hsUymqYPkGUeB7hL4bQ/WrYxTEM+4liAogcq5eoayZNq6Q/DHyKsPicxoJwpFDR9iSVOvY+YOoNFs+QIO0MOGYg86lzQGA3tiSf4Y/zOs95QiujpZXp/tZNXLKLFf/AFjrtlP1qbRcXRmQjOI3ydKqvdICKoo/ZDEgiDvXa01OIrG1bHfGcKrqe4r2fCmhk15IK7whcxAYjp5/0rm7nB0Y3uR7gsIFxVu2wzDQnof8q3JKTVJno41W4/QLWFRZCKF5wOvWvl9XObyvcVQiq4NLKMjBgAdCNa7X4ZOcOaAyRp2cLa11510Yx5EgHEgqBiyggiPKlahNQdKzydM54bbyqCNjt5VBii0rYbdmPErute1EbRsewQXpFSwVSDkDlDM07Y7BTN1tVRHGqBYRZ0oJ4kzU6Ob13nQY8eyVmt2i09meLI9vKSJFd/Dni4VYWGS6YDxnALq6+dcD8RSlK4jNiRPjFVzvTAsnsH+LjC3IMzeizH7V9JD35QHxCgviVk6gVuWAuMgHBW4bWubm6ooTsae8IG2lJx5HHoyUbMVtzrWu2eSoMwxhWHr+1aktsrMfaEPswM2JdjuP3NUau/SjH5CquSv4vh/eBRyUfU6n9qWo7IqK8GLnklb2DKmjxvkyXQfhGC10VNKNsncWLMZfB51zYxd2WxVI8wS9BROO50ZkkkhrigLygRDLseXke1My5cdUxWPcmAKj2z4gQOvL5ip3tkuGUGnG5ayDrCvbeeUSUOvm6/Ki0jrdAVONOyo0OGbpA+4pWhtzaF5SK4jh/FXXhhRFObRrwh2RhFVQ9ouMubLa1dzpVG60VJ2hJfwH4nlUGXGm7AArlvLjrfeKX1JDov2UWOHU5prj6vTb8m4pwNUMLrACTXV0uNRieyNC65dkzVLRMzDiCqyEOYHM9q1x9rk+kLmrF9vFgAIohVEDvUSyRyO10MjGlQLi9aDLjtGo+w+EJ1qCMHuHVwGWsNNWgJHb4evJnnExZKGR6jB1r0V8gs9wb+7aaVqYSSuIUGrHZxuZNTyrdFgk1uyG5MtcCFrWu9Q5JJTaR6PRj7BcM9890k5fDAPckH9q+k0OPdJv4R6Udzob8S4M9tvFBB5j+9KflwtPkRKLixMcFDTUGbTqSDhJof4Xh8rA51zVgSZWotifiOGNtiDRUBKO10wW1cmQOYP9aX8gsX+xtv8AEuseUfOap1XUfhcnm/BdrBWp45NwdUT3FEAmjiCxXgGzXkT9TBfmYo8jcoNG4opzVnHF8OLeIdBrlaJoce7YrDz8TaQThoiqYLgkbCbBqLUcD8Yadqg5saLPaEMMK2U+H39sMI/KRmEdPEnrXZw4Y7vU81/IKd4n9GObt7LhWMclHzIqXRtw3sRP3cEwzyda6mHOmSZcTHPD7Ckcq6EGmDGKKHCYcRpRtUURigPHJBJ61JkyJAuIjxZH8TZPlUzlbiwo9MsEvAGK9NJPkJOjzHHw6a0e7jg83YBhcRoQd61SfQIu9objQEG0S1UZYtw2ITklyY4ewTbVucVzseNQbih8XuVn1lSTrRZJUgkOcJEVOkOTObo18Jg7g9/QiiTozydYi8WhmILEQxiJYaEwNp0PrXsrbal8m2L7p1pVgs8NlonKaaosBsHe8qEFvkadaiuRVuzw4r3oOQbEDbcHbQc/60jLn2wpBrHb5NRZYaHQ965MnT5KEkFexFkJYNwsASxGug2AmvqtDkjHh+RTfNlJxCybqSurAbdR2710M8XKPBsvcrROG5JiNq4WXK7o9CI0weJVR6VI5UVRyJdk37R47O0ClJ2DkmpCm28DTvTNvAlmXs9K2yf1N/2j/wBq9q+WbXJS2sWQKgjcXwELuI3JrqYoWKk2hfw7GtYuC6FViJjMJAPWqFHbyj0cjTsExOILuXbdiWPmaQlXB5ycnbOxioFMTF0d4bFmanzRsdDgc4e9IqKtrGNgmP4kltSty37y1dhGAbKyspzW7itBgiTpEGTXT00u19AYS2tprhhXHb+Wyij85n/hXb6mk4sW3HfyxKdy4J9Hk1rVBv6hdvEtbp+nzO6J8kF2ii4RxMnQ103ktUhcJsLxV+pMsHVsZuRO8Qug3LZ6GooTbj9mHRULalpnofnTc6tjIwTjYbcSBRwTXYtgtnDFn286txYt0gasA47bBMTHWKdnmsa5E5FbMLN+EA5bDyrhYc27JIoiqicW7gmny5NQQuIihUDbOf4nWicDdx376VPmD85B+y0Ml7OfB6z1bYKlpG8RzPUjTYfvSoJS6Z5ugTir3Dbza5V/N9PUUM97dmxVk43GGBysQw6NTNjaDUEVnAUV0b3YytlJ35aa+dSRxzlKVdpX+zDaqjO9iCSdSe53NSP3O5dm8CbgXtFctr7rIr22BENIgTzAmDrvFfW4lDpo57m0ir4fxJQuZcwBOgkHfkNp+VWRkkFGdGuJuWLjAk5Lh1mNGHePvU2fBjyP6jY5UcYrClBJ2Ox5ehri6rDLG+UFJ3yS/EE3qeEfJ6MheDFN8BMc8QwHuLgtSDlAJjqdftB9RU0t/wDcOyx2So7C07Bh8inIyv2q6EI0hUnYDcsVroBAt6zU8n8BoAuDlWJho1wwg0Ewhxhn0qOaNAuLpnUDoyn6x+9UaZ1Ixrg29or2a8VGyBUHoNfqTVeVpypeBWNcAeEtGZH3AEdydBQ7LPOXgfWbKFdShPmB9TA+tNhCMVw1ZjVnFxghEjLOx6+R5+lOhJx5aEuBubgI0NMnNNA0KeIIVyn+aufsUYsbBlZexAFpG5kCnZ2lBMKLCMBjM4ANKw5fUCcWHcTxSWLesSR6muy5xww9wMnSE5wiOiliczjedp20r5PVfiGXNlqPXRsMcVG32K7qNbJRwQV0M1Zhhsvd2azB36VSjDiyWYwK3ekaotjFeHsq5n5ztrsCfsD8qS89z2oZ6TPvdQSswSIEjfxKdCsiIB1ocklKLinyBVGosG3BaGzZsp/KAD8zO4mN+dO0uKMPqxeRtdgWJw9y6WCh3JABgE6AyBoNBU+aM3lumxuOT2iu57I3iwLKEHW46L9GM/SqYxyJcqvuNUir9n+GraVvxrbEqywpJExMZiAJ0+lLhjSUvcm2muAZOwFXB1NcWqMfB+egQQZ068xX1vjgk+jGCSRvmGkxv5wfvUzm14oFwKLgaNdw1xVk3LXiUfqRpkDuCCfWn4VvTSf1CStNVyjbgruLRlm8UyCTEA6aelRarK3LYnwbj6OcUKmTpDYi5bEzSXOh1DXiNj8ViGDbazM+ERQ5prew58uzmxcOxFXaZ2ieTOLl6qmA2BG+CYpUjUaG3pSGMSF2Js86GwqMbR1rJco8hhbMVOwkE4LDq9xQ3wkj/L61qjNxe3sPHtc1GXTAeI4Yi6+mmZu8a1bixyUVfYjK1GTSGOBwUrGTMDv2jUcxpPemTuqQqD5thlrhOWfFAOwmY9TS/Q6tjN4Zb4CApKuRO40IP+Jdm9atjDbHsAFXhoU9D1WSPVNx/wAP/LS5tPgBJC/j+DZbWaQRIII2ImNDSpQcVyElyNbBL4dI6UOVOUEvoeiz3DXvcwziNgJOk8p7UrTYZYU8sv0NnktpI0v3y515785+dc/Pqss5XI9SbOnQxP8Ae2lQqS3DGuA9ns3rZ/iAcyIYdd9NQD1ru4NXiyKsvdcMGPwyTwLjOA23esjMPGlfJ+g8MwFtkBCg96NY1NHYxQjt6E/FcWik27hUL/i8U6jQKc0xNTrBPdd0QZppS4FT4+3ntlkItyADmElYI5SFSJEyTTcOOMZ+b/2+n/JK3uYWnED4DbW2q7HwhjbJ1C5nBP6teeWqI5FjktqXx/wDJtLg94sbpSTdc9sxj5DSp9ZqMikqboOCbXJP4K3m1NJUbfJj4HGDx1u02ZzIgjLBMjKTmnsQKfBRhk3V4PdhmGs4YqD78Cdduppf9FCXLbCVryfldzTyNdayVI1wt4qeveKHIoy56YVMs+CIEsNctsxvZVcAdB+UAc9f7mm4YRxwbT5Bu+fIWuM94AzJlY/FpE9yvI9a5WqyY/W9v6jI21yeYyxABB3onDjgxcCpTBNRTgyiLQ24bZDmkKLcqKIxTD8Tg1A0ro4eELywRJ8TeCapcyXaL7TSaCU+Akh5YMiosuWhsUY4y1ApeOdhtcCa40GrErQFG64iluBp8cYRsadhjTFzXkNu8QD3mZZys0id9auihGVrc2h/jeI5AoAqfUT2HkTeMxbs3xGOgqVZJNcjUqQ8w2KOT4j86dHLxyKZ8+J7mhlK+jyPuJWHFhndZtkjMJgnlmHRh19DI0qiOHJGG6XRthvs9hQbYYXMyAxEQRzhhyPzB5E0/T4YSjub4RlUcY3DNi7zhSq27IlmYwo86m1WR5ZNQ6QzFi38hPD8HbACvfLAAklRosaxqZio5rHljtt8dmvBKDuXTG2GtWHB91cLEKcqkAFiO8xXMelhOTUZV90PUVRMm6blw2ShSQVM75txVen06jKpPkmbd8H1ngsNBOYj8qiW9dYX1Iq6WCu3X8jMb56KGzmtgI7FE/RbOp/xPv8A8oXzrYSp7YovfEffL9EcP7O2rksqhc2pjcnqTuT51046OMo8kM3udroVYjhSCV0IBIk8yAZjyP1mpsmmUIuvsIcmjXC2iJI/OASDsSBm1HSM30ri+u4ZJxX3/YdVpG2KOa3Gw2jmp6dx0PP0NWY5Y80E/wDEA7iJ7VjIDQ1tdGrk4wVoMWd/92mrTsdfh7yJqnFJPn4PflZtbwl60MihsomIMiCZkHnMzQP1E6phubIq5hGKlolRE7aCSAY9Kp32/sTwikkwewsR0+1BN2hqP0fhmOtWnRAs5VUT1yjafrTYZF2K3Uzfi9lXJu2xE7j96g1uFSfqRGqfIna7pS8Em1TBkAp8RmnSSDixxwwwZArnq5ZVFeWP37UEXuJsS3JR4QOp5k19DlxY8WIheeU5/QlOIKS2tc1yHxBUta0LlwEOsHUWQKJ1jtqzF2HZLY99a6uJcGGVm8dqOUUeCws0pOmDLo2S2RBFVKdIkmhxxq54U/vep88lKRuJHGDwIMZjuQKiUt2RRQzJKlwaXUUXvdoSQNNetHkx1JpAr8u5jlODaBiQo361dg0MuJSdIBvgVcf9oYQ2MvhJAB51VnzuaeNfAONtuh7wjE2bOHUuSHOxAkQdYYfmXt8oOtc7FJJbW+ymlVmeFxGHALEt7ty0pB0uIMwM6SBIO2x66V6eGMMbknf0D08orIlPpmXE8Ph0tW72GUk3cyuzFgBoC3g5nXelSzJxprno6WulFxSQosWN7puFUkqMoMkxyHXzgUMcW6PK4+XyczftOxxVxASSAZ8RJZuxYQVHZY9aasyjwkL2hmENu64VWuWmEwJzIOZjYj1mlZXilHc7X+psXJOgviONa28PJIjXSD1O9ZizNRUkbJNumEYf2lOQgabCRyncjvH1iuph11xdi25R4M8XxJHAAEBV07aqKdkzRmqFSlaMMNiyCOgFs/8ASpr53LFLPu/ynwUQlaD7vhnmNQR+oTt/fOKkhJ4cjj46Y6VNAP8ACkuwnwLBJ55SARp1IIq/HicptXwv4FNqIu4vfzQi+G2uy9T+o9TVGXKq2Q6Rid9m+Gx11VCgrA2lZMdJrI6mSVUe2o//2Q=="/>
          <p:cNvSpPr>
            <a:spLocks noChangeAspect="1" noChangeArrowheads="1"/>
          </p:cNvSpPr>
          <p:nvPr/>
        </p:nvSpPr>
        <p:spPr bwMode="auto">
          <a:xfrm>
            <a:off x="155575" y="663248"/>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p:nvSpPr>
        <p:spPr>
          <a:xfrm>
            <a:off x="191513" y="1519396"/>
            <a:ext cx="8715436" cy="3571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500" b="1" dirty="0" smtClean="0">
                <a:solidFill>
                  <a:srgbClr val="002060"/>
                </a:solidFill>
                <a:latin typeface="Bookman Old Style" pitchFamily="18" charset="0"/>
              </a:rPr>
              <a:t> The cross in which two characters are considered is called as </a:t>
            </a:r>
            <a:r>
              <a:rPr lang="en-US" sz="1500" b="1" dirty="0" err="1" smtClean="0">
                <a:solidFill>
                  <a:srgbClr val="002060"/>
                </a:solidFill>
                <a:latin typeface="Bookman Old Style" pitchFamily="18" charset="0"/>
              </a:rPr>
              <a:t>Dihybrid</a:t>
            </a:r>
            <a:r>
              <a:rPr lang="en-US" sz="1500" b="1" dirty="0" smtClean="0">
                <a:solidFill>
                  <a:srgbClr val="002060"/>
                </a:solidFill>
                <a:latin typeface="Bookman Old Style" pitchFamily="18" charset="0"/>
              </a:rPr>
              <a:t> cross. </a:t>
            </a:r>
          </a:p>
        </p:txBody>
      </p:sp>
      <p:sp>
        <p:nvSpPr>
          <p:cNvPr id="8" name="Rectangle 7"/>
          <p:cNvSpPr/>
          <p:nvPr/>
        </p:nvSpPr>
        <p:spPr>
          <a:xfrm>
            <a:off x="191513" y="1126487"/>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err="1" smtClean="0">
                <a:solidFill>
                  <a:schemeClr val="bg1"/>
                </a:solidFill>
                <a:latin typeface="Bookman Old Style" pitchFamily="18" charset="0"/>
              </a:rPr>
              <a:t>Dihybrid</a:t>
            </a:r>
            <a:r>
              <a:rPr lang="en-US" sz="2000" b="1" dirty="0" smtClean="0">
                <a:solidFill>
                  <a:schemeClr val="bg1"/>
                </a:solidFill>
                <a:latin typeface="Bookman Old Style" pitchFamily="18" charset="0"/>
              </a:rPr>
              <a:t> Cross</a:t>
            </a:r>
          </a:p>
          <a:p>
            <a:pPr algn="ctr"/>
            <a:endParaRPr lang="en-US" sz="2000" b="1" dirty="0" smtClean="0">
              <a:solidFill>
                <a:schemeClr val="bg1"/>
              </a:solidFill>
              <a:latin typeface="Bookman Old Style" pitchFamily="18" charset="0"/>
            </a:endParaRPr>
          </a:p>
        </p:txBody>
      </p:sp>
      <p:sp>
        <p:nvSpPr>
          <p:cNvPr id="9" name="Rectangle 8"/>
          <p:cNvSpPr/>
          <p:nvPr/>
        </p:nvSpPr>
        <p:spPr>
          <a:xfrm>
            <a:off x="155575" y="3068966"/>
            <a:ext cx="8715436" cy="78581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500" b="1" dirty="0" smtClean="0">
                <a:solidFill>
                  <a:srgbClr val="002060"/>
                </a:solidFill>
                <a:latin typeface="Bookman Old Style" pitchFamily="18" charset="0"/>
              </a:rPr>
              <a:t>Test Cross: </a:t>
            </a:r>
            <a:r>
              <a:rPr lang="en-US" sz="1500" b="1" dirty="0" smtClean="0">
                <a:solidFill>
                  <a:srgbClr val="C00000"/>
                </a:solidFill>
                <a:latin typeface="Bookman Old Style" pitchFamily="18" charset="0"/>
              </a:rPr>
              <a:t>The cross in between F</a:t>
            </a:r>
            <a:r>
              <a:rPr lang="en-US" sz="1500" b="1" baseline="-25000" dirty="0" smtClean="0">
                <a:solidFill>
                  <a:srgbClr val="C00000"/>
                </a:solidFill>
                <a:latin typeface="Bookman Old Style" pitchFamily="18" charset="0"/>
              </a:rPr>
              <a:t>1</a:t>
            </a:r>
            <a:r>
              <a:rPr lang="en-US" sz="1500" b="1" dirty="0" smtClean="0">
                <a:solidFill>
                  <a:srgbClr val="C00000"/>
                </a:solidFill>
                <a:latin typeface="Bookman Old Style" pitchFamily="18" charset="0"/>
              </a:rPr>
              <a:t> individual and another individual having recessive traits. The test cross is used to check whether an individual having dominant characters is homozygous or heterozygous. </a:t>
            </a:r>
          </a:p>
        </p:txBody>
      </p:sp>
      <p:sp>
        <p:nvSpPr>
          <p:cNvPr id="10" name="AutoShape 2" descr="data:image/jpeg;base64,/9j/4AAQSkZJRgABAQAAAQABAAD/2wCEAAkGBxMTEhUTExMVFhUWGBUVFxcXFxcdGhUVFxUXFhYXGBgYHSggGBolHRUXITEhJSkrLi4uFx8zODMtNygtLisBCgoKDg0OGxAQGy0lICUtLS0tLS0tLS0tLS0tLS0tLS0tLS0tLS0tLS0tLS0tLS0tLS0tLS0tLS0tLS0tLS0tLf/AABEIALcBEwMBEQACEQEDEQH/xAAbAAADAQEBAQEAAAAAAAAAAAAEBQYDAgEAB//EAD8QAAIBAgQEAwYEBAMIAwAAAAECEQADBBIhMQVBUWEicYEGEzKRobEjQlLBFGLR8HLh8SQzgpKissLiFTRD/8QAGgEAAwEBAQEAAAAAAAAAAAAAAgMEAQUABv/EADERAAICAQQBAwIFAwQDAAAAAAABAhEDBBIhMUETIlFhcQUygZGxFELwocHR4SMkM//aAAwDAQACEQMRAD8AbnCJctEZF8JkbjpB03686jloMUl7UkzlrJJoQ3cTi1uf7x2I5NrpyjkR5U6MHEQ3K7PW4tfYw5YgzsYA+R+ho90q5BcpPs6GLfKM3LSeoOokjyP0rka+Luw8fPYZhb01wowvIUPox47ey2wD2+RJrsydKIirY44a2XC2VHOX9DoP3q+KqBvSoTcaY8q5uqi7syL5F/C3IbWpU0pDGVPDr8NVmCS3UbB0w/E4z/pKtPkdfpNWeq922hspnWOcGptVI9N2wfEL4VXrqaTmk8UYYo9vlgRV8syGjHuKphJqUjPJ01yrcbbDOraACTVLRslSAr93xGNKXkqiWZyzjn86mAML7Zd/SmoNCHiv4jqO3y11JqHUJyyUKnNp8G+A4OjNKnUCFPKadj0/NoDfKa2h/DuCXLxuIzKihQSpIliNzPcmamjpZ58ltVVlcPaqiGLgVS1lhGy6AZl9NZq96Zem1JWTtSXIpsXihzqQGU7Kwkegrm4YTxP3cDItBWLxjXgCx1HOB9Ypmo1KnjcZGyxuTTQrx+LKIQo169PKuXgxRnNbiiGOiDxVxixLEkzua+ohFKKUeihGmCEmhyOkBMvfZPgly74iMtsczz8qlx4nk5fRM42+Cx93bCG2sSdBrTago7UZUUhW2GC5lJk0mGOkxa4BLGHI2HyqSW9P6D1RnjbMjpT8U6Y5MT3mVT1NdWFzR53IwfiTzy+VOUElRuwvMRa92srzEelC1VNdEjVLgkuJ8VKGRqB+WY9RSvVpiXIM4f7SYZx+MGWPzQD21ApiyQ/uGRkn2jK/fsEkWXW4rSPzBVca5W0zL6CpNVCGWLima1safyD4DiTLcyMtthP5MpkHow1nzrl49LjjKpcmTm7o19okLQgJguFg7rpqDGkijcFuTTvmgm2mNLOLB02gADsBoKvbsXusyxhBqbLFNUZYLhEE1xs0JRlwPg7Q8SyVUN1/sV0sWFpKRqOb90lWHY1Sj0pBlhMxE7bmhhiU58+DXycYy6c/hM9qRkluyWefBk5aSSK3c7fAKN7C5oq3BkXQ2C5D7lmF61dRQ4WhJesxSMiJpwBcQh3pDVCdtC/FXIQyfIdDWQn7toKQjtrmzGTrHnO/ypfp7Ju/0AzIo+CXFtquhnp+9V42kLg6OsfjfdMLqnZjMd+VUJq7MlPa7Qo49ZsYkC7YIDn4kgjX7UnVSxtLmgrV7o/sZezGBHjMEMIBHY1yZRlv56RR6ikuB21mNK5+qlToOCFWPt6a0OGXuHojsbgyboCgktsANSfKvpsUrggk+C19jvY9Tc/2lwsDN7vf0aPtScmXHCaWS/05Fr3urLHi1oMPd28RZtqNMuoJqDVficZLZFNfozZYm/Iqs4JrSNdLLcjSUaQD1PSkY3tj6jd/BPKLswwuM1Ibc86sx5klTBo699koHFp8MOPIFjeJCCH1FU4lb5DSZNY4hHiZB1Hl0rpwkqKIu0Ye/o9yNLvC3ow0dCSD0Ea/afnUWB1j2nNUuCS42h33DRB5TGmvek5pAxXJ3huA3BbJLLDqpA10MhhOmmk7dajeoTklfKH8GOOwS4e4chbxQTrzZYJA5bn51TnjKqXwJeZuVP8AQzshhJJGZ9e8E7x3P2oMcOeBcn8lDYskss7oCx05nw1Nvay7H4bKtrav5OriQat3C9h6bo51nDMo+tPLAChlhTNTrooMOW90QeX9adGNQDTYKwMGelDQNsahgibgMy6A0xrZB/LHcAWFtEuND3/pUOGDlk+iPNDW44RQW+Lod6tnKOONsxcLky4fbZlDsAAWYabiNRPmKXi90VNDcSfbHXupWuhF8FqFmKwoOvIfWvNWKlGxTjrcCkziTZUkIcTh83Klp0S2DYThsGaO1JUwkt3YwbAMF8Jg0lxoB4q6AXwvvbosFspK5yYkQP3ootue26FvC2uT61h7eFuqQrMRmB6MTMEjtpQbduRNAqW3gYcJx0uwYAZpJHIGKoyNPG0zceTkOZEOuYCuVL8MnmVvgpjkSObHCwXD5lKoZP7UjL+GZMEbck0MWRNcBN7hy2Q1xVFpCTmvGGdpOyxogrr6eSeNbOF8+TXbQvfimUZcOuUHd2+Ju+u9M9SMeIoQ51wgjDXUugB1DOPzRvQPbLtcmxlfAXwmylktbMlGlI5mRJjuDXzslHHqN8vy9FVroX8X4M9kG4hz2/1DdezjlV/oO96e6Pyv9xbj8CQYjMncGnuIKXIuxuIGh3im40NihFdus7yf9KrVQiNVJBi29KS8zF2y1/8AxuJyKNHnlMUrJk2cEELAfZQC5h3RwGUMBB6ax9x9Kg185xwbovpoq2qxri7JOgrh48lPcwmic42hN9BMEKhJjYAak+gr7Gcnsi/oiCS95hw4A3GvZQVVtAxgdhHOmYcdJHlzKz9AuXbRsWmKw1xXDkDmDCHykVPmw4ccpZJJ3Lizo7lLHFCRrE71Mp8AUJcUYJpbzUL2WzbhquGDRzrI6izfRaKuwxNttBNdCLvGZQaeA3WtBwBJB8IOvbsZ86yG1pPcv3GPBKrB8Zw53YJkJMDQiI0+lFkUsjpHlF3yhzgcD/CoblwhyBtzHkedUYsfoxt8jEtnLJ7H45r1ws4Cx8I5kdq52oUsz3tUIlPc7YfgscoQJsAcx6kmmYpqOPYHCfga2sSr6BhHM9asxsrjNM6xWWIBFOf0Ck1ROcS0E+lJd+SHKxZnAqdypktnq3xS8mSkFGVDTA2M2p0Qbnr5U/TQlP7Do88iDjN9Vx9sroPdla9qWo5VQEnaYr45jIOYttUk8zc9sSVQcuRfhGcKLjTrrH2oM2r92yHgNYK5Zu99iQXYwB4VG7H+lHHUTq5Mz0dz4NbONfMI0jZZ0Hn1qfLqFN3JX8DvTlFVEtuEozubZI92wEg/CZG3zNJ3ZXkTUqjx9v8ALH4qqiew3DWDPIhEJDE/ljl510sOXdjcnxXYmUHY0wCAOWBBVPFPpIpfrqePdEPHGpW/AFjXa6EGYghi+Ybgk6fKuJLOmqkrHW7bGdzHXxbnMv6WMfI+tU6KEGt+O14a8GPI12S13D+7JLfCd/75V0qe2j130LOLMjt+GNI1puK4x9waTBMBhtaTqM7R6THK4EVA87FbmPcU4JhRpVeZN1QiIs9hGgYhDyyn5MAa9mip4pRf0f8AqUvwVvuga4f9JKWWMIeWb4JPjYzsSNCZWdNFUgxHyHpX2E4tSSj4Ipq2c4XhirELmJiT05yB1j71RjhxyYoLwUrY2wttLV6fDJSNGIOvXbQ0rV48Kxt5el8FUMiVRE1/GKzH3YYLyDEE+sV8+8ilKoLj6hSdHlmypbUimOC8gwdsdWMKoBYtAAk7AAdSaGMVftRTtpW2L7V65iGa3hsxXdn2zdlnYd/9KrSnlXpw/X/gQlzwVfDLDImVoJUDnrPMSaGX4XgircExvqTrsHx3FrlpGdH+EExOh9OXepXp4R92CTi18N1+wMc03Ku7E54wMYhzZwyQTlBCGTA35+Wnaq45suSO3I+fnjn9B2bTTWPfIwYOWU6HL25dKYs9umQNMZnKfEh/xLzFeyY4rmISGmExQAAp2LIU450b3HDbxVq6HWmTfH7uSI58jrScrohz8PgQ/wASG7H6VJJpk1HNji/u3AKBpPP9q9iyRjOpIyVxVpD3inFj7sbL06V1N/HAUsj2kpj3d79o8y0D1FcnVza9zNxe5SR3xzgz+9AugqijMZ2PauZjztJ0vc2PUNq5AcTxHNCW9Y0B5DyHOnY8Sx3KXZ7Y5d9GYtFSS+pPMmhlk39DVFVSCcEys3xeBdXPQdKVkTivq+jzRSpxx1u2lRYtBdQN303J59aHPuz4fSSr4/T5PWsbs6461m62Yu1svBnXJcI0hwNm70nSxzpOORnp7W7Qsw+Myq46iPrXRbUcLihCuwkYkCK47hZRQ3wN1bim22zgrPQ8j86focqxZdsumZKPknGwLqWV9QCRBrsxzOLpmJLwYf8AxWbW36g0yWRSXBu9rsysWobpXKzTbMbtDdSKhbYsMQda+gySV0haQk9njkxeIT9S3Y9JYUPdr5TKH+VFZbuEWix30yjtMSaq0Wm2r1pd+AJS9oouWp00AXmeZ79au2snaPbhZEYq3LcBZPpOg50be1cG8pcE8yHMXMgkQJ5zz35DT1NcX8QmuIhYLbbYx4bwy7c+BSe8gAddTU+n02TIrgg5JyY0xPCTh0D3CIb4QoYl/wDDIAPn96dk08cVKT5fSXYUYSjyMeH8Ae+A+IfLa3Wyh1Pe43Xt9qqxaJte/j6f8jfzctjs4/D2Fygqg2yruflVSeLCq6N3JC29xyzcdQHZMv5WGUN/xERSss1kXsYuU02dXhZUO7lwkaklSpB0gQAZ5ACa5UotSakmvr4KNPjxOSlzxyY+znF7Rz27yZFnIoB1W2Vhc39eR2odN6Tnz+hbm1e5bZdM24jwoW2IS6jCAwBIU5TtBPhb0PpVMoKEm7s52XDt4TFmWGB2696VCbuyVoZCDqKsUV2g4yNvfQKqhIbvJzjVwsx6bUGWVk2SVsU2rczUOR0AE4PhtouJl2EEcgD3q7T4Id9sBu3Rpx3iGUlTbDDqTz7CrJOgckqEy8RNx7ShFXI+bNPLvNcvWJuLaHaea8hvtBi0vSblx3I2AMKB0rmY4ai74+/kqeXGJDdj4YUdt/U014pf3WCssX0wZ8zf5miSo31Eb4OwWhCcyzJUde9Nx497tL9RWXL4RVhAlyyp30U+WgikwaeSgLb5YPj8LBI5Amg1CadoNMCWw29Tb7CRuYgUnyPQx4a8VPl7s8+hrxO2DDjZ1B9djXayyThHJHpoWuOBFir5QGKl3t9MZSZN38aQ29PWO1ybQfbx2gqd4uRbRScPxS3GVQCSeQ3+VW4sinKq5EqPgT3x7niozDdkkdmQAiqacMq3fI6qjyPBiy73DAIXYcs0wB26V1pT8eCZyuwP36rPvdeZO0ncmeeg0A5UClT5BT+RPxr2nn8O0uYCBJ0WTsBGp35xSsmqi+IjdtopPZ7FEWoy2nuxIWFLscpIQE6ZjG2nrQ78fdL9hmFPqPf8mi+0FwH3IBvYhwWdFEBOZQztGixG++8D2TVbVUe/4G6eDyy2vsE4/wAcc27ZuI63ULAC4REECWBG8FYjvUuLPt901z4Pa/DLFtVinA8YvQM5/Cdsu5EtEyNNhInpI7UObVykuCOEZrl9G10Z2gVyccZZMnI9tJDTheI93cCxm5REzOldrG9rSEqTs09o7iqVS2AFZ8zKNmyxPaJjbuak18q5f6It37PZH9fv/wBC+0pDK0afC0fpPPzB19K5enyKM6fkCcty5Gt1yFy5g6qxA/kPMdgenYV1cuNxjV2K3tqjIvS4QoBs4XFMGAHz6VVjsCwt8VI77GqIs82we8oIrWmzBTjMYtrcTNJajuqQuctqBV457qWRQZHPlWYdXtntrgGEX+Yn8Vxtrh1M1dKbZsoSfZthcOzoWC6Dfy516rQqmujhLkkkGO1crLJxlwUQhuVmc6607DlvhisuNw6Gi8J8IcbGrJY/IupUE8BPu7wEDUGZ6dalnljiT+wyFth/EL/41r/Ep/6hXI0krlKTKpKgzjCxdcfzH6map1Pk95FxMCuYuRiRnYUnTpRSdDYhmEhTrSJ8oOx0z/hg8gSD6j/KrtJkrBz0mIkvcKeI2QNd1P8AcUE8bhK10woyIjH2/HptNdDHL2jUwu1aMCkuSsGj9Jwi2bOZbaZTA/EYksQYOvQHoK72mw4scN2PsU5JMjPa+/8A7Yl3Tdduqt/QipNVzNM9F7rDnv5JUbl8x9SSJ9JPyr39RSV/4l/2SsmuJ4hncpJIEc9BpqfvQvJULfkbjxts4w+DZs2WOpZtFRdYJY7abc9KRBOXXQyYbc4qiKlrDiAkTd2JP5mQHY/zHXy2o5S2qj0YJUy3u+0uHdGaxaJxD2yzXHVVMW1jMxB/EPlvE8qXLKq6tnTWoj/YuQn27wdg2rN66bgbOUGQKc0qCw8REDwzOu+xmizwSipHtUoSScvBBcV4irssKFRFypbBnIJJ1PNjuT1PpU7Tl9CGbv7DvgrqYe8rqeRAU5uhgsIp+nhGHuYiVHYxZLyBHc70/wBXnoX9TbFOWZT+lY9SSSftXM/E8u6SX0GY+QvCpXEcqaY6rGL2rIuLMqzKBoRDxoA06TAGtfTPM2oqK5a4+H9PuLUYtcgN9EZ2RMwK7qw1jt5UvDJzbtU14MlFJ0DXcLrVsEC4HYtk6gTy9aJyUeWA07PLtllbK243A1+1UwqTo81RMe0BLNOwFDnxRkiSb9wpv4vMoUJlAET+o9agyLrgfi4R23ASgDkgBwWHYb1SlkiuQpT3IZcKxmWw7KSBOTz0k17JnnsqHkCGNxdSEWGfcmdz9ajzcsrhGkGrh2YpoQDoCRS4SUXbAyxUlSLHhbC1b92/iBEE9+1VP8RWN1NcAQx1E+XDIDmjxRE1zs2pWW2+jVBRE2IGbF2lE7r95odGn6bYyTHPFm/Ec/zH703VPsFdgq2ZrlOVDUjkJlb0/wAqK90Q0cXGltK2KpBDexracdAG+RosHMJx/X9hcu0AXHBBRtjsehp2mnfsl1/B6SJjG2CrweVV048M1Owu0wgVO7sIrOMYrM5JgE7AaAKNhP79q+oe2HCJMs3KVsk/aRSQrawGyifL+gFQ6mgsD5ZS4fgvvMN783UVmEgMYGihdTy2Pzrky9Wc9y66rzX8DfSVWyVxGKsWhkBF5huF0Un+ZtyOw6DWqo4re+b/AEN5qkBXHu39/hGyr4badydp7minlSVLg8o0dZba7vm6rbgk+bbD0mk+99KvuaNcMo1YIFLJmInMUtGFWTMAsSABA0BPMGhljkoNthP2r7nXtfxi5dZbL6LZLAQdWDBIJA2MLz61Q22kn4PTzOSV+DL2ewAY52EBY06nlNHjx82yRzcnRR305ijcfcaYwS0Dc7Uuad8GWdX5VisgkRJG0wDH1rl66PuQ7GgvCGuXLsdQVxu3KWm6F1+xFdfU/wDwxyX1FpHi2/fBYOW8ke7f9X8j/safpsrypO/eun8/RnnE+/ig+YMuRxow6N/Srnnx7XJ8Ab/DC2tAWwqnlLedR6qKzbYLrtnrT6FdtCGHenaTUVkUQZw4sxv8OW4CGGp0mu5KFiHGyVv8LZXCNyOh6ioJ4vDEpSix/wC1NoC2g6Wz+1HqlwilKmhBhsIf4ZFjfMxqWfMUenL3m3DbK/CQPUVNCSbqRjsoLdrYaRTp0eObqa1y9Wh0DsNp5VMucbNfaFPDyWx6AflM/IV0NMn6ar5MlVjt7eck9ST8zRz9zYKQRbw0CoM+C+hkQHi9jKoYcjB8jQxx7Q12JyTMiiXXIxDXAYjLvrII+YrdO6y/owMiMkC5hm2503HhptI9JoXcXh3lRoBFWwg3H3CmwHIRWegg1IM4nxJrqEgZV0LaANHnOortSnaINzkKP4m9cCWmMJmB8X5eUjtHKoMye1tlWNxiVV65aNu3aY5wvINCsd4mo46XJkipRdP6jHniuOyX4jIclLCKOQPi+QkL9KohpJqPuk3/AJ+4H9Qn0Lr1xmPjzad4A8lOg9K8oKHR71LM5G0N1mdft+9eoK2yoRDawyFiS94qxJ3yDRB5Rr61Pkf9oNtys19pcIDfV5Az27Z12lRk+yg1djlYmbD8GV92sHm09zp86PI6oGPQRbuEb7UEot8oNMyu30nnPaaHbfYJk1znECuTrorfSKMIZg7hrl5IopKAXkFr8QZlLAeWh1+lfQ/h+OM9PtnyieUqMXwaqM9tgU5zuKHJo1g98Xx5Nu+jziT2covFiWUAO2wg6AsNzrAnuKZOWPLFZYO2uwci8eRVi+PqpBHiUj4lPPmCDU7zzj+VIxKuATDccR3iDpqDSZKqmlTCba4ZU2ETEWyRowMefcV9Hpc/rY+ewNqkhc/DdYcSeRp0oWhez5BvbW2v8MjD4pyR5/6VPq69NMNrpihWAAT9IArk5cyjwKq3YKyjNpSMUlOXIyqGuG0AquSAO75qXNG0Niz1D4T10/eakcVHE0a/zIX+y/ixlwxsr/artO6gv3PNclOuEitTT5CjE7cQKGVNBUBYkBgVOxEUKxqSBumR+PtPbbL/AHFL2U6kNTNOGXCzqDP5vtXkoxdgzDr7UtZnZjMFFUf1KFUckDpRf1CNE9hc2kt5Db5zNdtQ+SRcBNywqCfnrJPYVjjRjZm+KMtEQF+HlIgbUDa4PKzyxixz1U6R08qOEqMprsYXOHSCbba8x1FNnghkXKC5XQFh8Fca4lsjRzrosgbkzHQE61Bl08Ypuug45JXQd7WXvHbUbDQD1EfauTp7k5NlSVDXj2GLWbL808P/ADKGA/6D86u0MpShT+SbMuLN+HYYhAzABfiNWWm+fB6MeALiPEg7Quij60Mp7ujWd2LQAzOYXkOZrKrlnjrGEB9NBA06eEVydfTnaH4QnAkE1yctopHOMt5rBAGoZSO+jL+9drSZP/W48CZIz4TbUIQwAYnXxbDkW5DypmTVw9OOGfcv9F9QIQ7aBON8OdbtkkSjk23A2Kv4SdOUaz2FDjx/0+RQ+RkoylHcyPbD3LP+8XwNupIzHvG4NLhkhPg2eKSVvgyu28kOviRtmHLseho5QfkVe4c4i86Wrd22xBEA69etO5g1kh1QiPKoouD8V9+gkyw1J69a7GHNviFGd8MC9qYuX8PYU6FgT6mptV75xgg/IDx3hb4e6QdVbVW6jpXJ1uB4p89GqFcAy25qLFOpI2UeBhZTSux2icZphARSnCw0B41cgio9VFKFfUKLuQB7DHNevv2j5mnflhX0HKNyLgqIpalXBUsaSFuJIk16UyeXDAMQabjYpgGLtK4hvQ8xT5KM1yGuAbA8KZQ13dUMZu5B0PeuZqHKPXQajujZmUJpF0CeKnWvWe2nLWta3cDQNwfD/htcOij69Y719io8WyDxYjxeOJ+Zjt/WppSdhKF9mDX523kE+v8Ar9anc+RixmTXNZ2mQY6dfr9KxTfkPYqHvs6jMrENEEDUnvtT5axYlVci1Ep8HhQtxnmTlJE8sxAP/l86jeWUtNLnyNS91kr7Q3CcQoP8v3NR6WKWKTHst8QZw5/lyN6gx/5Gg0uolDHJr/OQJxT4B+JXfw0UaqRXRbcYxSFsU2MEq+NvRabF7VbBowu3Ge6snSRpyFCp7wXwFYpvEa42R3bfyyjGFYCospQh1jkJwt4KTnySI/lYE/Sa6GhcJYJR8rn9mLkuSNw2KuC2bEMM7SzHmDAis9CE8qmvsY57Y0H8Y4r7v/ZS3hUSrD4kYqBE8hv86oyY5J+3wFGdx2sl7oMzOvXeaJfB41weMyE7FT8SHZv6GmJtceAJQTHeGvjKSnjtsMrIfiXvH70WL2N+U/8AQnkmjf2axCLyhlJB7q1U6fKkvsA1tdhOEvC5xBW5Is/IUakpZ0xkX5LBlTFW2tvy+Fuhq3Phjnx7ZDlLcRmLstZc233H1HI18lmwSxzcX4PXZ9axNV4MzfDEyVDrBYoZdatVUYgLjjHKHA6j6aVz9StzQ2EPIN7GYY27HvGEG8zsD2Vio+oNM1TUFEbup2OsVjyNB86nUk0eeZ9AyXp3ryYJjiTVEOgAG4aJ8IJDlQG4eAhGZbpa4J1iIUx02oM0VLAmu0+ShS/8dL5FlizXHlMWju7hxFZGZtALgzTkL5O8QEtWmgCArQPSvocqbrklh2QyYYvbe4uyRI5nWP3pssi4GrHXDO7ODukM4Vso1zQYgdOo8ulTynG6sbSQbwzhYuSWJAJhY++v96UjPnePo9VlFwrhPuFcBswbKRpERO/zFTrU+r4AcaHFo/hMfL96b1jlZiIbivixSeY/avYOMDHeC8xDRh2/4f8AuFTaenja+38i5dgmCJC5m2GwNdHFFxjcmKfLAMRaZiSTWSyN9m0e4CwFbMdYBPrWRy7E2ZJWY4i4CxrnJtxbfyUJVQRgrhmp8i4GoqOHHN4Y+IFfRhH70/8ADOZuNdgTJPG3tbfe4o/eq9KuL+pNlfgV+2OGK4hm5Nr9KqaqTNhNdMnheKnnW7VJDrNVxQPxLPlpQvG10z1nVq+ynNafUcufl3FFFtPlHmlJFh7LYq3ccG9aKk6Ej4WPcVPmnBur/YBYqfJ5gr9q3ir/AIgoAIWabpPZzJ8AZFS4KbgN1SvhYNJ17V28eRSVoDGzv2o4ULmV5hojzFR6zSRy+/pjMlrlCEcNZd6jhptghts6s2WWtyLg2HY1bD+8tMnNhp2Mg0lY96a8+C3DTdHl/C+5t2bR0K2hI6EsxPzOtSfiCkoxjLuv9z2WO2dAmIOlTYW3ES1yYWH1ooSqQYS+1WQfALBGWmHkfLY6VNkXAaD7NogVzJQ54Ns4uuKPFhblbPNgD710liEuRPcQxZa3cnYQPmf8q6UZ7rF44vcjPhahbIEfEdfID/2NS6lvgobuTGeHxBgDppUFVKwZGWIfJEAAdBT8kd3IMJOw3C46RFKxw2yDkH27s2yO/wC1Oyv/AMbBj2R91pxq/wCID7UyKrSthl5jFzWY2Err2Gv7UrRY90QMjoTPi5b+UaCrMkrYCR6cQKllPk01tOMrHrpWSltxtvye7kK2bxmkxXtHtdBWDvAUjJFsYim4demOUQRS9HJwzLkDJ0THtWnu79pBt71m9CQV+hFdxx2WvuSS7Z77Z2wfdtyKkeop+mqceSfJw0R2Qz/Wmeig1k4NLWEzGAsntTI4LBeVjfB8CUQ1wQNNOcU9Yox7MUpeSkwNy0shFyqB5n50LUHwkGpIUcQwOa5mJE8tNxSo4IxVGSnJ+Rz7Pj3ZG/f/AEqjFGjcaoscaPe21ZIzLoR1Haiywk17SufvimgO/a0g6UhrgCgDEOoGlR5qSBOsNd2IqeM6do1Sadoz4liC7LP5Vy+gJI+9TfiD9Tl/A/Jl3ytAWJ+GpMK4AYut3NaXJchLoLFzSqMc6RjRrgVk616eoSNigm+wWpMuVz4Qb4Of4rSnaTTutzESmLMVf1qhNJh+AcX6rUlQloS8RTLYUc7jk+igD+tMxOsX3f8AAyP5vsai2QFEaBR8z4v3pGflnk0GWEjlUcuzX0e4+zIq/HHchG6mY4JQK300h8HY8wpHu28/2qTJ7bYTXJK4YBsb6n6U/JxpDF+YseMX8tgAc2A9MrUvSZKi/wBAciFFkBhVX5kKOL2HgyDSJ4QrN7K+HWp9RFqKNg/cA3LQzTQRk6ool0d24mhl0FHoouFuOtR3tyJs2S4EHt23+0YduTAfNWyn6AfOvoZPfByXwS0rGnH8OXw4KxIP3FL0OZxg6FZcdkI1lgfEDVWPNvfIvJDb0VPs5Yy6rBLDpyqzdKMriBjR77SXmXlAj60Uslrk9MnP44jZj3E0qM0wXB+QvD8VIgMMw7mmxkmCrRTcH4uHAmzpMFwdvTnSs+uw4GlJlGJuXgd4riMWptGXB1WIJUcxT8erx5VcGNlJpcHtviTPalhBiCp+4NDkzxlHjs8ptrkQ8QvnblXLzPg8hjwu5KipoMKjjGt4ql1bYcUY3XlaXp2ekJ2uQTROIS6N7WIisiuTGH4a50qfNGmFE8IJeKdpIRlKmDkfBQf/AA825HSvo3pl6fApQ4sm8RhtYNcDUexjYmX8HS1qGe2oT8fWb1u0uyhR6sZP3rtZFTUF4Bx8RbGLuqyf7jYV6bSsBJsxbHB2ECIrnZW29zGqNIMu25WrMMlRPJOxUyEGhnm8DIRY2wBmyZ/UfsKlnJPG0MX5ie4Mk4w67Zj9TTtS60qRq7KT2sEWrYH6mPyCj96VhcfTVGNck3hsUymqYPkGUeB7hL4bQ/WrYxTEM+4liAogcq5eoayZNq6Q/DHyKsPicxoJwpFDR9iSVOvY+YOoNFs+QIO0MOGYg86lzQGA3tiSf4Y/zOs95QiujpZXp/tZNXLKLFf/AFjrtlP1qbRcXRmQjOI3ydKqvdICKoo/ZDEgiDvXa01OIrG1bHfGcKrqe4r2fCmhk15IK7whcxAYjp5/0rm7nB0Y3uR7gsIFxVu2wzDQnof8q3JKTVJno41W4/QLWFRZCKF5wOvWvl9XObyvcVQiq4NLKMjBgAdCNa7X4ZOcOaAyRp2cLa11510Yx5EgHEgqBiyggiPKlahNQdKzydM54bbyqCNjt5VBii0rYbdmPErute1EbRsewQXpFSwVSDkDlDM07Y7BTN1tVRHGqBYRZ0oJ4kzU6Ob13nQY8eyVmt2i09meLI9vKSJFd/Dni4VYWGS6YDxnALq6+dcD8RSlK4jNiRPjFVzvTAsnsH+LjC3IMzeizH7V9JD35QHxCgviVk6gVuWAuMgHBW4bWubm6ooTsae8IG2lJx5HHoyUbMVtzrWu2eSoMwxhWHr+1aktsrMfaEPswM2JdjuP3NUau/SjH5CquSv4vh/eBRyUfU6n9qWo7IqK8GLnklb2DKmjxvkyXQfhGC10VNKNsncWLMZfB51zYxd2WxVI8wS9BROO50ZkkkhrigLygRDLseXke1My5cdUxWPcmAKj2z4gQOvL5ip3tkuGUGnG5ayDrCvbeeUSUOvm6/Ki0jrdAVONOyo0OGbpA+4pWhtzaF5SK4jh/FXXhhRFObRrwh2RhFVQ9ouMubLa1dzpVG60VJ2hJfwH4nlUGXGm7AArlvLjrfeKX1JDov2UWOHU5prj6vTb8m4pwNUMLrACTXV0uNRieyNC65dkzVLRMzDiCqyEOYHM9q1x9rk+kLmrF9vFgAIohVEDvUSyRyO10MjGlQLi9aDLjtGo+w+EJ1qCMHuHVwGWsNNWgJHb4evJnnExZKGR6jB1r0V8gs9wb+7aaVqYSSuIUGrHZxuZNTyrdFgk1uyG5MtcCFrWu9Q5JJTaR6PRj7BcM9890k5fDAPckH9q+k0OPdJv4R6Udzob8S4M9tvFBB5j+9KflwtPkRKLixMcFDTUGbTqSDhJof4Xh8rA51zVgSZWotifiOGNtiDRUBKO10wW1cmQOYP9aX8gsX+xtv8AEuseUfOap1XUfhcnm/BdrBWp45NwdUT3FEAmjiCxXgGzXkT9TBfmYo8jcoNG4opzVnHF8OLeIdBrlaJoce7YrDz8TaQThoiqYLgkbCbBqLUcD8Yadqg5saLPaEMMK2U+H39sMI/KRmEdPEnrXZw4Y7vU81/IKd4n9GObt7LhWMclHzIqXRtw3sRP3cEwzyda6mHOmSZcTHPD7Ckcq6EGmDGKKHCYcRpRtUURigPHJBJ61JkyJAuIjxZH8TZPlUzlbiwo9MsEvAGK9NJPkJOjzHHw6a0e7jg83YBhcRoQd61SfQIu9objQEG0S1UZYtw2ITklyY4ewTbVucVzseNQbih8XuVn1lSTrRZJUgkOcJEVOkOTObo18Jg7g9/QiiTozydYi8WhmILEQxiJYaEwNp0PrXsrbal8m2L7p1pVgs8NlonKaaosBsHe8qEFvkadaiuRVuzw4r3oOQbEDbcHbQc/60jLn2wpBrHb5NRZYaHQ965MnT5KEkFexFkJYNwsASxGug2AmvqtDkjHh+RTfNlJxCybqSurAbdR2710M8XKPBsvcrROG5JiNq4WXK7o9CI0weJVR6VI5UVRyJdk37R47O0ClJ2DkmpCm28DTvTNvAlmXs9K2yf1N/2j/wBq9q+WbXJS2sWQKgjcXwELuI3JrqYoWKk2hfw7GtYuC6FViJjMJAPWqFHbyj0cjTsExOILuXbdiWPmaQlXB5ycnbOxioFMTF0d4bFmanzRsdDgc4e9IqKtrGNgmP4kltSty37y1dhGAbKyspzW7itBgiTpEGTXT00u19AYS2tprhhXHb+Wyij85n/hXb6mk4sW3HfyxKdy4J9Hk1rVBv6hdvEtbp+nzO6J8kF2ii4RxMnQ103ktUhcJsLxV+pMsHVsZuRO8Qug3LZ6GooTbj9mHRULalpnofnTc6tjIwTjYbcSBRwTXYtgtnDFn286txYt0gasA47bBMTHWKdnmsa5E5FbMLN+EA5bDyrhYc27JIoiqicW7gmny5NQQuIihUDbOf4nWicDdx376VPmD85B+y0Ml7OfB6z1bYKlpG8RzPUjTYfvSoJS6Z5ugTir3Dbza5V/N9PUUM97dmxVk43GGBysQw6NTNjaDUEVnAUV0b3YytlJ35aa+dSRxzlKVdpX+zDaqjO9iCSdSe53NSP3O5dm8CbgXtFctr7rIr22BENIgTzAmDrvFfW4lDpo57m0ir4fxJQuZcwBOgkHfkNp+VWRkkFGdGuJuWLjAk5Lh1mNGHePvU2fBjyP6jY5UcYrClBJ2Ox5ehri6rDLG+UFJ3yS/EE3qeEfJ6MheDFN8BMc8QwHuLgtSDlAJjqdftB9RU0t/wDcOyx2So7C07Bh8inIyv2q6EI0hUnYDcsVroBAt6zU8n8BoAuDlWJho1wwg0Ewhxhn0qOaNAuLpnUDoyn6x+9UaZ1Ixrg29or2a8VGyBUHoNfqTVeVpypeBWNcAeEtGZH3AEdydBQ7LPOXgfWbKFdShPmB9TA+tNhCMVw1ZjVnFxghEjLOx6+R5+lOhJx5aEuBubgI0NMnNNA0KeIIVyn+aufsUYsbBlZexAFpG5kCnZ2lBMKLCMBjM4ANKw5fUCcWHcTxSWLesSR6muy5xww9wMnSE5wiOiliczjedp20r5PVfiGXNlqPXRsMcVG32K7qNbJRwQV0M1Zhhsvd2azB36VSjDiyWYwK3ekaotjFeHsq5n5ztrsCfsD8qS89z2oZ6TPvdQSswSIEjfxKdCsiIB1ocklKLinyBVGosG3BaGzZsp/KAD8zO4mN+dO0uKMPqxeRtdgWJw9y6WCh3JABgE6AyBoNBU+aM3lumxuOT2iu57I3iwLKEHW46L9GM/SqYxyJcqvuNUir9n+GraVvxrbEqywpJExMZiAJ0+lLhjSUvcm2muAZOwFXB1NcWqMfB+egQQZ068xX1vjgk+jGCSRvmGkxv5wfvUzm14oFwKLgaNdw1xVk3LXiUfqRpkDuCCfWn4VvTSf1CStNVyjbgruLRlm8UyCTEA6aelRarK3LYnwbj6OcUKmTpDYi5bEzSXOh1DXiNj8ViGDbazM+ERQ5prew58uzmxcOxFXaZ2ieTOLl6qmA2BG+CYpUjUaG3pSGMSF2Js86GwqMbR1rJco8hhbMVOwkE4LDq9xQ3wkj/L61qjNxe3sPHtc1GXTAeI4Yi6+mmZu8a1bixyUVfYjK1GTSGOBwUrGTMDv2jUcxpPemTuqQqD5thlrhOWfFAOwmY9TS/Q6tjN4Zb4CApKuRO40IP+Jdm9atjDbHsAFXhoU9D1WSPVNx/wAP/LS5tPgBJC/j+DZbWaQRIII2ImNDSpQcVyElyNbBL4dI6UOVOUEvoeiz3DXvcwziNgJOk8p7UrTYZYU8sv0NnktpI0v3y515785+dc/Pqss5XI9SbOnQxP8Ae2lQqS3DGuA9ns3rZ/iAcyIYdd9NQD1ru4NXiyKsvdcMGPwyTwLjOA23esjMPGlfJ+g8MwFtkBCg96NY1NHYxQjt6E/FcWik27hUL/i8U6jQKc0xNTrBPdd0QZppS4FT4+3ntlkItyADmElYI5SFSJEyTTcOOMZ+b/2+n/JK3uYWnED4DbW2q7HwhjbJ1C5nBP6teeWqI5FjktqXx/wDJtLg94sbpSTdc9sxj5DSp9ZqMikqboOCbXJP4K3m1NJUbfJj4HGDx1u02ZzIgjLBMjKTmnsQKfBRhk3V4PdhmGs4YqD78Cdduppf9FCXLbCVryfldzTyNdayVI1wt4qeveKHIoy56YVMs+CIEsNctsxvZVcAdB+UAc9f7mm4YRxwbT5Bu+fIWuM94AzJlY/FpE9yvI9a5WqyY/W9v6jI21yeYyxABB3onDjgxcCpTBNRTgyiLQ24bZDmkKLcqKIxTD8Tg1A0ro4eELywRJ8TeCapcyXaL7TSaCU+Akh5YMiosuWhsUY4y1ApeOdhtcCa40GrErQFG64iluBp8cYRsadhjTFzXkNu8QD3mZZys0id9auihGVrc2h/jeI5AoAqfUT2HkTeMxbs3xGOgqVZJNcjUqQ8w2KOT4j86dHLxyKZ8+J7mhlK+jyPuJWHFhndZtkjMJgnlmHRh19DI0qiOHJGG6XRthvs9hQbYYXMyAxEQRzhhyPzB5E0/T4YSjub4RlUcY3DNi7zhSq27IlmYwo86m1WR5ZNQ6QzFi38hPD8HbACvfLAAklRosaxqZio5rHljtt8dmvBKDuXTG2GtWHB91cLEKcqkAFiO8xXMelhOTUZV90PUVRMm6blw2ShSQVM75txVen06jKpPkmbd8H1ngsNBOYj8qiW9dYX1Iq6WCu3X8jMb56KGzmtgI7FE/RbOp/xPv8A8oXzrYSp7YovfEffL9EcP7O2rksqhc2pjcnqTuT51046OMo8kM3udroVYjhSCV0IBIk8yAZjyP1mpsmmUIuvsIcmjXC2iJI/OASDsSBm1HSM30ri+u4ZJxX3/YdVpG2KOa3Gw2jmp6dx0PP0NWY5Y80E/wDEA7iJ7VjIDQ1tdGrk4wVoMWd/92mrTsdfh7yJqnFJPn4PflZtbwl60MihsomIMiCZkHnMzQP1E6phubIq5hGKlolRE7aCSAY9Kp32/sTwikkwewsR0+1BN2hqP0fhmOtWnRAs5VUT1yjafrTYZF2K3Uzfi9lXJu2xE7j96g1uFSfqRGqfIna7pS8Em1TBkAp8RmnSSDixxwwwZArnq5ZVFeWP37UEXuJsS3JR4QOp5k19DlxY8WIheeU5/QlOIKS2tc1yHxBUta0LlwEOsHUWQKJ1jtqzF2HZLY99a6uJcGGVm8dqOUUeCws0pOmDLo2S2RBFVKdIkmhxxq54U/vep88lKRuJHGDwIMZjuQKiUt2RRQzJKlwaXUUXvdoSQNNetHkx1JpAr8u5jlODaBiQo361dg0MuJSdIBvgVcf9oYQ2MvhJAB51VnzuaeNfAONtuh7wjE2bOHUuSHOxAkQdYYfmXt8oOtc7FJJbW+ymlVmeFxGHALEt7ty0pB0uIMwM6SBIO2x66V6eGMMbknf0D08orIlPpmXE8Ph0tW72GUk3cyuzFgBoC3g5nXelSzJxprno6WulFxSQosWN7puFUkqMoMkxyHXzgUMcW6PK4+XyczftOxxVxASSAZ8RJZuxYQVHZY9aasyjwkL2hmENu64VWuWmEwJzIOZjYj1mlZXilHc7X+psXJOgviONa28PJIjXSD1O9ZizNRUkbJNumEYf2lOQgabCRyncjvH1iuph11xdi25R4M8XxJHAAEBV07aqKdkzRmqFSlaMMNiyCOgFs/8ASpr53LFLPu/ynwUQlaD7vhnmNQR+oTt/fOKkhJ4cjj46Y6VNAP8ACkuwnwLBJ55SARp1IIq/HicptXwv4FNqIu4vfzQi+G2uy9T+o9TVGXKq2Q6Rid9m+Gx11VCgrA2lZMdJrI6mSVUe2o//2Q=="/>
          <p:cNvSpPr>
            <a:spLocks noChangeAspect="1" noChangeArrowheads="1"/>
          </p:cNvSpPr>
          <p:nvPr/>
        </p:nvSpPr>
        <p:spPr bwMode="auto">
          <a:xfrm>
            <a:off x="96866" y="2803538"/>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AutoShape 4" descr="data:image/jpeg;base64,/9j/4AAQSkZJRgABAQAAAQABAAD/2wCEAAkGBxMTEhUTExMVFhUWGBUVFxcXFxcdGhUVFxUXFhYXGBgYHSggGBolHRUXITEhJSkrLi4uFx8zODMtNygtLisBCgoKDg0OGxAQGy0lICUtLS0tLS0tLS0tLS0tLS0tLS0tLS0tLS0tLS0tLS0tLS0tLS0tLS0tLS0tLS0tLS0tLf/AABEIALcBEwMBEQACEQEDEQH/xAAbAAADAQEBAQEAAAAAAAAAAAAEBQYDAgEAB//EAD8QAAIBAgQEAwYEBAMIAwAAAAECEQADBBIhMQVBUWEicYEGEzKRobEjQlLBFGLR8HLh8SQzgpKissLiFTRD/8QAGgEAAwEBAQEAAAAAAAAAAAAAAgMEAQUABv/EADERAAICAQQBAwIFAwQDAAAAAAABAhEDBBIhMUETIlFhcQUygZGxFELwocHR4SMkM//aAAwDAQACEQMRAD8AbnCJctEZF8JkbjpB03686jloMUl7UkzlrJJoQ3cTi1uf7x2I5NrpyjkR5U6MHEQ3K7PW4tfYw5YgzsYA+R+ho90q5BcpPs6GLfKM3LSeoOokjyP0rka+Luw8fPYZhb01wowvIUPox47ey2wD2+RJrsydKIirY44a2XC2VHOX9DoP3q+KqBvSoTcaY8q5uqi7syL5F/C3IbWpU0pDGVPDr8NVmCS3UbB0w/E4z/pKtPkdfpNWeq922hspnWOcGptVI9N2wfEL4VXrqaTmk8UYYo9vlgRV8syGjHuKphJqUjPJ01yrcbbDOraACTVLRslSAr93xGNKXkqiWZyzjn86mAML7Zd/SmoNCHiv4jqO3y11JqHUJyyUKnNp8G+A4OjNKnUCFPKadj0/NoDfKa2h/DuCXLxuIzKihQSpIliNzPcmamjpZ58ltVVlcPaqiGLgVS1lhGy6AZl9NZq96Zem1JWTtSXIpsXihzqQGU7Kwkegrm4YTxP3cDItBWLxjXgCx1HOB9Ypmo1KnjcZGyxuTTQrx+LKIQo169PKuXgxRnNbiiGOiDxVxixLEkzua+ohFKKUeihGmCEmhyOkBMvfZPgly74iMtsczz8qlx4nk5fRM42+Cx93bCG2sSdBrTago7UZUUhW2GC5lJk0mGOkxa4BLGHI2HyqSW9P6D1RnjbMjpT8U6Y5MT3mVT1NdWFzR53IwfiTzy+VOUElRuwvMRa92srzEelC1VNdEjVLgkuJ8VKGRqB+WY9RSvVpiXIM4f7SYZx+MGWPzQD21ApiyQ/uGRkn2jK/fsEkWXW4rSPzBVca5W0zL6CpNVCGWLima1safyD4DiTLcyMtthP5MpkHow1nzrl49LjjKpcmTm7o19okLQgJguFg7rpqDGkijcFuTTvmgm2mNLOLB02gADsBoKvbsXusyxhBqbLFNUZYLhEE1xs0JRlwPg7Q8SyVUN1/sV0sWFpKRqOb90lWHY1Sj0pBlhMxE7bmhhiU58+DXycYy6c/hM9qRkluyWefBk5aSSK3c7fAKN7C5oq3BkXQ2C5D7lmF61dRQ4WhJesxSMiJpwBcQh3pDVCdtC/FXIQyfIdDWQn7toKQjtrmzGTrHnO/ypfp7Ju/0AzIo+CXFtquhnp+9V42kLg6OsfjfdMLqnZjMd+VUJq7MlPa7Qo49ZsYkC7YIDn4kgjX7UnVSxtLmgrV7o/sZezGBHjMEMIBHY1yZRlv56RR6ikuB21mNK5+qlToOCFWPt6a0OGXuHojsbgyboCgktsANSfKvpsUrggk+C19jvY9Tc/2lwsDN7vf0aPtScmXHCaWS/05Fr3urLHi1oMPd28RZtqNMuoJqDVficZLZFNfozZYm/Iqs4JrSNdLLcjSUaQD1PSkY3tj6jd/BPKLswwuM1Ibc86sx5klTBo699koHFp8MOPIFjeJCCH1FU4lb5DSZNY4hHiZB1Hl0rpwkqKIu0Ye/o9yNLvC3ow0dCSD0Ea/afnUWB1j2nNUuCS42h33DRB5TGmvek5pAxXJ3huA3BbJLLDqpA10MhhOmmk7dajeoTklfKH8GOOwS4e4chbxQTrzZYJA5bn51TnjKqXwJeZuVP8AQzshhJJGZ9e8E7x3P2oMcOeBcn8lDYskss7oCx05nw1Nvay7H4bKtrav5OriQat3C9h6bo51nDMo+tPLAChlhTNTrooMOW90QeX9adGNQDTYKwMGelDQNsahgibgMy6A0xrZB/LHcAWFtEuND3/pUOGDlk+iPNDW44RQW+Lod6tnKOONsxcLky4fbZlDsAAWYabiNRPmKXi90VNDcSfbHXupWuhF8FqFmKwoOvIfWvNWKlGxTjrcCkziTZUkIcTh83Klp0S2DYThsGaO1JUwkt3YwbAMF8Jg0lxoB4q6AXwvvbosFspK5yYkQP3ootue26FvC2uT61h7eFuqQrMRmB6MTMEjtpQbduRNAqW3gYcJx0uwYAZpJHIGKoyNPG0zceTkOZEOuYCuVL8MnmVvgpjkSObHCwXD5lKoZP7UjL+GZMEbck0MWRNcBN7hy2Q1xVFpCTmvGGdpOyxogrr6eSeNbOF8+TXbQvfimUZcOuUHd2+Ju+u9M9SMeIoQ51wgjDXUugB1DOPzRvQPbLtcmxlfAXwmylktbMlGlI5mRJjuDXzslHHqN8vy9FVroX8X4M9kG4hz2/1DdezjlV/oO96e6Pyv9xbj8CQYjMncGnuIKXIuxuIGh3im40NihFdus7yf9KrVQiNVJBi29KS8zF2y1/8AxuJyKNHnlMUrJk2cEELAfZQC5h3RwGUMBB6ax9x9Kg185xwbovpoq2qxri7JOgrh48lPcwmic42hN9BMEKhJjYAak+gr7Gcnsi/oiCS95hw4A3GvZQVVtAxgdhHOmYcdJHlzKz9AuXbRsWmKw1xXDkDmDCHykVPmw4ccpZJJ3Lizo7lLHFCRrE71Mp8AUJcUYJpbzUL2WzbhquGDRzrI6izfRaKuwxNttBNdCLvGZQaeA3WtBwBJB8IOvbsZ86yG1pPcv3GPBKrB8Zw53YJkJMDQiI0+lFkUsjpHlF3yhzgcD/CoblwhyBtzHkedUYsfoxt8jEtnLJ7H45r1ws4Cx8I5kdq52oUsz3tUIlPc7YfgscoQJsAcx6kmmYpqOPYHCfga2sSr6BhHM9asxsrjNM6xWWIBFOf0Ck1ROcS0E+lJd+SHKxZnAqdypktnq3xS8mSkFGVDTA2M2p0Qbnr5U/TQlP7Do88iDjN9Vx9sroPdla9qWo5VQEnaYr45jIOYttUk8zc9sSVQcuRfhGcKLjTrrH2oM2r92yHgNYK5Zu99iQXYwB4VG7H+lHHUTq5Mz0dz4NbONfMI0jZZ0Hn1qfLqFN3JX8DvTlFVEtuEozubZI92wEg/CZG3zNJ3ZXkTUqjx9v8ALH4qqiew3DWDPIhEJDE/ljl510sOXdjcnxXYmUHY0wCAOWBBVPFPpIpfrqePdEPHGpW/AFjXa6EGYghi+Ybgk6fKuJLOmqkrHW7bGdzHXxbnMv6WMfI+tU6KEGt+O14a8GPI12S13D+7JLfCd/75V0qe2j130LOLMjt+GNI1puK4x9waTBMBhtaTqM7R6THK4EVA87FbmPcU4JhRpVeZN1QiIs9hGgYhDyyn5MAa9mip4pRf0f8AqUvwVvuga4f9JKWWMIeWb4JPjYzsSNCZWdNFUgxHyHpX2E4tSSj4Ipq2c4XhirELmJiT05yB1j71RjhxyYoLwUrY2wttLV6fDJSNGIOvXbQ0rV48Kxt5el8FUMiVRE1/GKzH3YYLyDEE+sV8+8ilKoLj6hSdHlmypbUimOC8gwdsdWMKoBYtAAk7AAdSaGMVftRTtpW2L7V65iGa3hsxXdn2zdlnYd/9KrSnlXpw/X/gQlzwVfDLDImVoJUDnrPMSaGX4XgircExvqTrsHx3FrlpGdH+EExOh9OXepXp4R92CTi18N1+wMc03Ku7E54wMYhzZwyQTlBCGTA35+Wnaq45suSO3I+fnjn9B2bTTWPfIwYOWU6HL25dKYs9umQNMZnKfEh/xLzFeyY4rmISGmExQAAp2LIU450b3HDbxVq6HWmTfH7uSI58jrScrohz8PgQ/wASG7H6VJJpk1HNji/u3AKBpPP9q9iyRjOpIyVxVpD3inFj7sbL06V1N/HAUsj2kpj3d79o8y0D1FcnVza9zNxe5SR3xzgz+9AugqijMZ2PauZjztJ0vc2PUNq5AcTxHNCW9Y0B5DyHOnY8Sx3KXZ7Y5d9GYtFSS+pPMmhlk39DVFVSCcEys3xeBdXPQdKVkTivq+jzRSpxx1u2lRYtBdQN303J59aHPuz4fSSr4/T5PWsbs6461m62Yu1svBnXJcI0hwNm70nSxzpOORnp7W7Qsw+Myq46iPrXRbUcLihCuwkYkCK47hZRQ3wN1bim22zgrPQ8j86focqxZdsumZKPknGwLqWV9QCRBrsxzOLpmJLwYf8AxWbW36g0yWRSXBu9rsysWobpXKzTbMbtDdSKhbYsMQda+gySV0haQk9njkxeIT9S3Y9JYUPdr5TKH+VFZbuEWix30yjtMSaq0Wm2r1pd+AJS9oouWp00AXmeZ79au2snaPbhZEYq3LcBZPpOg50be1cG8pcE8yHMXMgkQJ5zz35DT1NcX8QmuIhYLbbYx4bwy7c+BSe8gAddTU+n02TIrgg5JyY0xPCTh0D3CIb4QoYl/wDDIAPn96dk08cVKT5fSXYUYSjyMeH8Ae+A+IfLa3Wyh1Pe43Xt9qqxaJte/j6f8jfzctjs4/D2Fygqg2yruflVSeLCq6N3JC29xyzcdQHZMv5WGUN/xERSss1kXsYuU02dXhZUO7lwkaklSpB0gQAZ5ACa5UotSakmvr4KNPjxOSlzxyY+znF7Rz27yZFnIoB1W2Vhc39eR2odN6Tnz+hbm1e5bZdM24jwoW2IS6jCAwBIU5TtBPhb0PpVMoKEm7s52XDt4TFmWGB2696VCbuyVoZCDqKsUV2g4yNvfQKqhIbvJzjVwsx6bUGWVk2SVsU2rczUOR0AE4PhtouJl2EEcgD3q7T4Id9sBu3Rpx3iGUlTbDDqTz7CrJOgckqEy8RNx7ShFXI+bNPLvNcvWJuLaHaea8hvtBi0vSblx3I2AMKB0rmY4ai74+/kqeXGJDdj4YUdt/U014pf3WCssX0wZ8zf5miSo31Eb4OwWhCcyzJUde9Nx497tL9RWXL4RVhAlyyp30U+WgikwaeSgLb5YPj8LBI5Amg1CadoNMCWw29Tb7CRuYgUnyPQx4a8VPl7s8+hrxO2DDjZ1B9djXayyThHJHpoWuOBFir5QGKl3t9MZSZN38aQ29PWO1ybQfbx2gqd4uRbRScPxS3GVQCSeQ3+VW4sinKq5EqPgT3x7niozDdkkdmQAiqacMq3fI6qjyPBiy73DAIXYcs0wB26V1pT8eCZyuwP36rPvdeZO0ncmeeg0A5UClT5BT+RPxr2nn8O0uYCBJ0WTsBGp35xSsmqi+IjdtopPZ7FEWoy2nuxIWFLscpIQE6ZjG2nrQ78fdL9hmFPqPf8mi+0FwH3IBvYhwWdFEBOZQztGixG++8D2TVbVUe/4G6eDyy2vsE4/wAcc27ZuI63ULAC4REECWBG8FYjvUuLPt901z4Pa/DLFtVinA8YvQM5/Cdsu5EtEyNNhInpI7UObVykuCOEZrl9G10Z2gVyccZZMnI9tJDTheI93cCxm5REzOldrG9rSEqTs09o7iqVS2AFZ8zKNmyxPaJjbuak18q5f6It37PZH9fv/wBC+0pDK0afC0fpPPzB19K5enyKM6fkCcty5Gt1yFy5g6qxA/kPMdgenYV1cuNxjV2K3tqjIvS4QoBs4XFMGAHz6VVjsCwt8VI77GqIs82we8oIrWmzBTjMYtrcTNJajuqQuctqBV457qWRQZHPlWYdXtntrgGEX+Yn8Vxtrh1M1dKbZsoSfZthcOzoWC6Dfy516rQqmujhLkkkGO1crLJxlwUQhuVmc6607DlvhisuNw6Gi8J8IcbGrJY/IupUE8BPu7wEDUGZ6dalnljiT+wyFth/EL/41r/Ep/6hXI0krlKTKpKgzjCxdcfzH6map1Pk95FxMCuYuRiRnYUnTpRSdDYhmEhTrSJ8oOx0z/hg8gSD6j/KrtJkrBz0mIkvcKeI2QNd1P8AcUE8bhK10woyIjH2/HptNdDHL2jUwu1aMCkuSsGj9Jwi2bOZbaZTA/EYksQYOvQHoK72mw4scN2PsU5JMjPa+/8A7Yl3Tdduqt/QipNVzNM9F7rDnv5JUbl8x9SSJ9JPyr39RSV/4l/2SsmuJ4hncpJIEc9BpqfvQvJULfkbjxts4w+DZs2WOpZtFRdYJY7abc9KRBOXXQyYbc4qiKlrDiAkTd2JP5mQHY/zHXy2o5S2qj0YJUy3u+0uHdGaxaJxD2yzXHVVMW1jMxB/EPlvE8qXLKq6tnTWoj/YuQn27wdg2rN66bgbOUGQKc0qCw8REDwzOu+xmizwSipHtUoSScvBBcV4irssKFRFypbBnIJJ1PNjuT1PpU7Tl9CGbv7DvgrqYe8rqeRAU5uhgsIp+nhGHuYiVHYxZLyBHc70/wBXnoX9TbFOWZT+lY9SSSftXM/E8u6SX0GY+QvCpXEcqaY6rGL2rIuLMqzKBoRDxoA06TAGtfTPM2oqK5a4+H9PuLUYtcgN9EZ2RMwK7qw1jt5UvDJzbtU14MlFJ0DXcLrVsEC4HYtk6gTy9aJyUeWA07PLtllbK243A1+1UwqTo81RMe0BLNOwFDnxRkiSb9wpv4vMoUJlAET+o9agyLrgfi4R23ASgDkgBwWHYb1SlkiuQpT3IZcKxmWw7KSBOTz0k17JnnsqHkCGNxdSEWGfcmdz9ajzcsrhGkGrh2YpoQDoCRS4SUXbAyxUlSLHhbC1b92/iBEE9+1VP8RWN1NcAQx1E+XDIDmjxRE1zs2pWW2+jVBRE2IGbF2lE7r95odGn6bYyTHPFm/Ec/zH703VPsFdgq2ZrlOVDUjkJlb0/wAqK90Q0cXGltK2KpBDexracdAG+RosHMJx/X9hcu0AXHBBRtjsehp2mnfsl1/B6SJjG2CrweVV048M1Owu0wgVO7sIrOMYrM5JgE7AaAKNhP79q+oe2HCJMs3KVsk/aRSQrawGyifL+gFQ6mgsD5ZS4fgvvMN783UVmEgMYGihdTy2Pzrky9Wc9y66rzX8DfSVWyVxGKsWhkBF5huF0Un+ZtyOw6DWqo4re+b/AEN5qkBXHu39/hGyr4badydp7minlSVLg8o0dZba7vm6rbgk+bbD0mk+99KvuaNcMo1YIFLJmInMUtGFWTMAsSABA0BPMGhljkoNthP2r7nXtfxi5dZbL6LZLAQdWDBIJA2MLz61Q22kn4PTzOSV+DL2ewAY52EBY06nlNHjx82yRzcnRR305ijcfcaYwS0Dc7Uuad8GWdX5VisgkRJG0wDH1rl66PuQ7GgvCGuXLsdQVxu3KWm6F1+xFdfU/wDwxyX1FpHi2/fBYOW8ke7f9X8j/safpsrypO/eun8/RnnE+/ig+YMuRxow6N/Srnnx7XJ8Ab/DC2tAWwqnlLedR6qKzbYLrtnrT6FdtCGHenaTUVkUQZw4sxv8OW4CGGp0mu5KFiHGyVv8LZXCNyOh6ioJ4vDEpSix/wC1NoC2g6Wz+1HqlwilKmhBhsIf4ZFjfMxqWfMUenL3m3DbK/CQPUVNCSbqRjsoLdrYaRTp0eObqa1y9Wh0DsNp5VMucbNfaFPDyWx6AflM/IV0NMn6ar5MlVjt7eck9ST8zRz9zYKQRbw0CoM+C+hkQHi9jKoYcjB8jQxx7Q12JyTMiiXXIxDXAYjLvrII+YrdO6y/owMiMkC5hm2503HhptI9JoXcXh3lRoBFWwg3H3CmwHIRWegg1IM4nxJrqEgZV0LaANHnOortSnaINzkKP4m9cCWmMJmB8X5eUjtHKoMye1tlWNxiVV65aNu3aY5wvINCsd4mo46XJkipRdP6jHniuOyX4jIclLCKOQPi+QkL9KohpJqPuk3/AJ+4H9Qn0Lr1xmPjzad4A8lOg9K8oKHR71LM5G0N1mdft+9eoK2yoRDawyFiS94qxJ3yDRB5Rr61Pkf9oNtys19pcIDfV5Az27Z12lRk+yg1djlYmbD8GV92sHm09zp86PI6oGPQRbuEb7UEot8oNMyu30nnPaaHbfYJk1znECuTrorfSKMIZg7hrl5IopKAXkFr8QZlLAeWh1+lfQ/h+OM9PtnyieUqMXwaqM9tgU5zuKHJo1g98Xx5Nu+jziT2covFiWUAO2wg6AsNzrAnuKZOWPLFZYO2uwci8eRVi+PqpBHiUj4lPPmCDU7zzj+VIxKuATDccR3iDpqDSZKqmlTCba4ZU2ETEWyRowMefcV9Hpc/rY+ewNqkhc/DdYcSeRp0oWhez5BvbW2v8MjD4pyR5/6VPq69NMNrpihWAAT9IArk5cyjwKq3YKyjNpSMUlOXIyqGuG0AquSAO75qXNG0Niz1D4T10/eakcVHE0a/zIX+y/ixlwxsr/artO6gv3PNclOuEitTT5CjE7cQKGVNBUBYkBgVOxEUKxqSBumR+PtPbbL/AHFL2U6kNTNOGXCzqDP5vtXkoxdgzDr7UtZnZjMFFUf1KFUckDpRf1CNE9hc2kt5Db5zNdtQ+SRcBNywqCfnrJPYVjjRjZm+KMtEQF+HlIgbUDa4PKzyxixz1U6R08qOEqMprsYXOHSCbba8x1FNnghkXKC5XQFh8Fca4lsjRzrosgbkzHQE61Bl08Ypuug45JXQd7WXvHbUbDQD1EfauTp7k5NlSVDXj2GLWbL808P/ADKGA/6D86u0MpShT+SbMuLN+HYYhAzABfiNWWm+fB6MeALiPEg7Quij60Mp7ujWd2LQAzOYXkOZrKrlnjrGEB9NBA06eEVydfTnaH4QnAkE1yctopHOMt5rBAGoZSO+jL+9drSZP/W48CZIz4TbUIQwAYnXxbDkW5DypmTVw9OOGfcv9F9QIQ7aBON8OdbtkkSjk23A2Kv4SdOUaz2FDjx/0+RQ+RkoylHcyPbD3LP+8XwNupIzHvG4NLhkhPg2eKSVvgyu28kOviRtmHLseho5QfkVe4c4i86Wrd22xBEA69etO5g1kh1QiPKoouD8V9+gkyw1J69a7GHNviFGd8MC9qYuX8PYU6FgT6mptV75xgg/IDx3hb4e6QdVbVW6jpXJ1uB4p89GqFcAy25qLFOpI2UeBhZTSux2icZphARSnCw0B41cgio9VFKFfUKLuQB7DHNevv2j5mnflhX0HKNyLgqIpalXBUsaSFuJIk16UyeXDAMQabjYpgGLtK4hvQ8xT5KM1yGuAbA8KZQ13dUMZu5B0PeuZqHKPXQajujZmUJpF0CeKnWvWe2nLWta3cDQNwfD/htcOij69Y719io8WyDxYjxeOJ+Zjt/WppSdhKF9mDX523kE+v8Ar9anc+RixmTXNZ2mQY6dfr9KxTfkPYqHvs6jMrENEEDUnvtT5axYlVci1Ep8HhQtxnmTlJE8sxAP/l86jeWUtNLnyNS91kr7Q3CcQoP8v3NR6WKWKTHst8QZw5/lyN6gx/5Gg0uolDHJr/OQJxT4B+JXfw0UaqRXRbcYxSFsU2MEq+NvRabF7VbBowu3Ge6snSRpyFCp7wXwFYpvEa42R3bfyyjGFYCospQh1jkJwt4KTnySI/lYE/Sa6GhcJYJR8rn9mLkuSNw2KuC2bEMM7SzHmDAis9CE8qmvsY57Y0H8Y4r7v/ZS3hUSrD4kYqBE8hv86oyY5J+3wFGdx2sl7oMzOvXeaJfB41weMyE7FT8SHZv6GmJtceAJQTHeGvjKSnjtsMrIfiXvH70WL2N+U/8AQnkmjf2axCLyhlJB7q1U6fKkvsA1tdhOEvC5xBW5Is/IUakpZ0xkX5LBlTFW2tvy+Fuhq3Phjnx7ZDlLcRmLstZc233H1HI18lmwSxzcX4PXZ9axNV4MzfDEyVDrBYoZdatVUYgLjjHKHA6j6aVz9StzQ2EPIN7GYY27HvGEG8zsD2Vio+oNM1TUFEbup2OsVjyNB86nUk0eeZ9AyXp3ryYJjiTVEOgAG4aJ8IJDlQG4eAhGZbpa4J1iIUx02oM0VLAmu0+ShS/8dL5FlizXHlMWju7hxFZGZtALgzTkL5O8QEtWmgCArQPSvocqbrklh2QyYYvbe4uyRI5nWP3pssi4GrHXDO7ODukM4Vso1zQYgdOo8ulTynG6sbSQbwzhYuSWJAJhY++v96UjPnePo9VlFwrhPuFcBswbKRpERO/zFTrU+r4AcaHFo/hMfL96b1jlZiIbivixSeY/avYOMDHeC8xDRh2/4f8AuFTaenja+38i5dgmCJC5m2GwNdHFFxjcmKfLAMRaZiSTWSyN9m0e4CwFbMdYBPrWRy7E2ZJWY4i4CxrnJtxbfyUJVQRgrhmp8i4GoqOHHN4Y+IFfRhH70/8ADOZuNdgTJPG3tbfe4o/eq9KuL+pNlfgV+2OGK4hm5Nr9KqaqTNhNdMnheKnnW7VJDrNVxQPxLPlpQvG10z1nVq+ynNafUcufl3FFFtPlHmlJFh7LYq3ccG9aKk6Ej4WPcVPmnBur/YBYqfJ5gr9q3ir/AIgoAIWabpPZzJ8AZFS4KbgN1SvhYNJ17V28eRSVoDGzv2o4ULmV5hojzFR6zSRy+/pjMlrlCEcNZd6jhptghts6s2WWtyLg2HY1bD+8tMnNhp2Mg0lY96a8+C3DTdHl/C+5t2bR0K2hI6EsxPzOtSfiCkoxjLuv9z2WO2dAmIOlTYW3ES1yYWH1ooSqQYS+1WQfALBGWmHkfLY6VNkXAaD7NogVzJQ54Ns4uuKPFhblbPNgD710liEuRPcQxZa3cnYQPmf8q6UZ7rF44vcjPhahbIEfEdfID/2NS6lvgobuTGeHxBgDppUFVKwZGWIfJEAAdBT8kd3IMJOw3C46RFKxw2yDkH27s2yO/wC1Oyv/AMbBj2R91pxq/wCID7UyKrSthl5jFzWY2Err2Gv7UrRY90QMjoTPi5b+UaCrMkrYCR6cQKllPk01tOMrHrpWSltxtvye7kK2bxmkxXtHtdBWDvAUjJFsYim4demOUQRS9HJwzLkDJ0THtWnu79pBt71m9CQV+hFdxx2WvuSS7Z77Z2wfdtyKkeop+mqceSfJw0R2Qz/Wmeig1k4NLWEzGAsntTI4LBeVjfB8CUQ1wQNNOcU9Yox7MUpeSkwNy0shFyqB5n50LUHwkGpIUcQwOa5mJE8tNxSo4IxVGSnJ+Rz7Pj3ZG/f/AEqjFGjcaoscaPe21ZIzLoR1Haiywk17SufvimgO/a0g6UhrgCgDEOoGlR5qSBOsNd2IqeM6do1Sadoz4liC7LP5Vy+gJI+9TfiD9Tl/A/Jl3ytAWJ+GpMK4AYut3NaXJchLoLFzSqMc6RjRrgVk616eoSNigm+wWpMuVz4Qb4Of4rSnaTTutzESmLMVf1qhNJh+AcX6rUlQloS8RTLYUc7jk+igD+tMxOsX3f8AAyP5vsai2QFEaBR8z4v3pGflnk0GWEjlUcuzX0e4+zIq/HHchG6mY4JQK300h8HY8wpHu28/2qTJ7bYTXJK4YBsb6n6U/JxpDF+YseMX8tgAc2A9MrUvSZKi/wBAciFFkBhVX5kKOL2HgyDSJ4QrN7K+HWp9RFqKNg/cA3LQzTQRk6ool0d24mhl0FHoouFuOtR3tyJs2S4EHt23+0YduTAfNWyn6AfOvoZPfByXwS0rGnH8OXw4KxIP3FL0OZxg6FZcdkI1lgfEDVWPNvfIvJDb0VPs5Yy6rBLDpyqzdKMriBjR77SXmXlAj60Uslrk9MnP44jZj3E0qM0wXB+QvD8VIgMMw7mmxkmCrRTcH4uHAmzpMFwdvTnSs+uw4GlJlGJuXgd4riMWptGXB1WIJUcxT8erx5VcGNlJpcHtviTPalhBiCp+4NDkzxlHjs8ptrkQ8QvnblXLzPg8hjwu5KipoMKjjGt4ql1bYcUY3XlaXp2ekJ2uQTROIS6N7WIisiuTGH4a50qfNGmFE8IJeKdpIRlKmDkfBQf/AA825HSvo3pl6fApQ4sm8RhtYNcDUexjYmX8HS1qGe2oT8fWb1u0uyhR6sZP3rtZFTUF4Bx8RbGLuqyf7jYV6bSsBJsxbHB2ECIrnZW29zGqNIMu25WrMMlRPJOxUyEGhnm8DIRY2wBmyZ/UfsKlnJPG0MX5ie4Mk4w67Zj9TTtS60qRq7KT2sEWrYH6mPyCj96VhcfTVGNck3hsUymqYPkGUeB7hL4bQ/WrYxTEM+4liAogcq5eoayZNq6Q/DHyKsPicxoJwpFDR9iSVOvY+YOoNFs+QIO0MOGYg86lzQGA3tiSf4Y/zOs95QiujpZXp/tZNXLKLFf/AFjrtlP1qbRcXRmQjOI3ydKqvdICKoo/ZDEgiDvXa01OIrG1bHfGcKrqe4r2fCmhk15IK7whcxAYjp5/0rm7nB0Y3uR7gsIFxVu2wzDQnof8q3JKTVJno41W4/QLWFRZCKF5wOvWvl9XObyvcVQiq4NLKMjBgAdCNa7X4ZOcOaAyRp2cLa11510Yx5EgHEgqBiyggiPKlahNQdKzydM54bbyqCNjt5VBii0rYbdmPErute1EbRsewQXpFSwVSDkDlDM07Y7BTN1tVRHGqBYRZ0oJ4kzU6Ob13nQY8eyVmt2i09meLI9vKSJFd/Dni4VYWGS6YDxnALq6+dcD8RSlK4jNiRPjFVzvTAsnsH+LjC3IMzeizH7V9JD35QHxCgviVk6gVuWAuMgHBW4bWubm6ooTsae8IG2lJx5HHoyUbMVtzrWu2eSoMwxhWHr+1aktsrMfaEPswM2JdjuP3NUau/SjH5CquSv4vh/eBRyUfU6n9qWo7IqK8GLnklb2DKmjxvkyXQfhGC10VNKNsncWLMZfB51zYxd2WxVI8wS9BROO50ZkkkhrigLygRDLseXke1My5cdUxWPcmAKj2z4gQOvL5ip3tkuGUGnG5ayDrCvbeeUSUOvm6/Ki0jrdAVONOyo0OGbpA+4pWhtzaF5SK4jh/FXXhhRFObRrwh2RhFVQ9ouMubLa1dzpVG60VJ2hJfwH4nlUGXGm7AArlvLjrfeKX1JDov2UWOHU5prj6vTb8m4pwNUMLrACTXV0uNRieyNC65dkzVLRMzDiCqyEOYHM9q1x9rk+kLmrF9vFgAIohVEDvUSyRyO10MjGlQLi9aDLjtGo+w+EJ1qCMHuHVwGWsNNWgJHb4evJnnExZKGR6jB1r0V8gs9wb+7aaVqYSSuIUGrHZxuZNTyrdFgk1uyG5MtcCFrWu9Q5JJTaR6PRj7BcM9890k5fDAPckH9q+k0OPdJv4R6Udzob8S4M9tvFBB5j+9KflwtPkRKLixMcFDTUGbTqSDhJof4Xh8rA51zVgSZWotifiOGNtiDRUBKO10wW1cmQOYP9aX8gsX+xtv8AEuseUfOap1XUfhcnm/BdrBWp45NwdUT3FEAmjiCxXgGzXkT9TBfmYo8jcoNG4opzVnHF8OLeIdBrlaJoce7YrDz8TaQThoiqYLgkbCbBqLUcD8Yadqg5saLPaEMMK2U+H39sMI/KRmEdPEnrXZw4Y7vU81/IKd4n9GObt7LhWMclHzIqXRtw3sRP3cEwzyda6mHOmSZcTHPD7Ckcq6EGmDGKKHCYcRpRtUURigPHJBJ61JkyJAuIjxZH8TZPlUzlbiwo9MsEvAGK9NJPkJOjzHHw6a0e7jg83YBhcRoQd61SfQIu9objQEG0S1UZYtw2ITklyY4ewTbVucVzseNQbih8XuVn1lSTrRZJUgkOcJEVOkOTObo18Jg7g9/QiiTozydYi8WhmILEQxiJYaEwNp0PrXsrbal8m2L7p1pVgs8NlonKaaosBsHe8qEFvkadaiuRVuzw4r3oOQbEDbcHbQc/60jLn2wpBrHb5NRZYaHQ965MnT5KEkFexFkJYNwsASxGug2AmvqtDkjHh+RTfNlJxCybqSurAbdR2710M8XKPBsvcrROG5JiNq4WXK7o9CI0weJVR6VI5UVRyJdk37R47O0ClJ2DkmpCm28DTvTNvAlmXs9K2yf1N/2j/wBq9q+WbXJS2sWQKgjcXwELuI3JrqYoWKk2hfw7GtYuC6FViJjMJAPWqFHbyj0cjTsExOILuXbdiWPmaQlXB5ycnbOxioFMTF0d4bFmanzRsdDgc4e9IqKtrGNgmP4kltSty37y1dhGAbKyspzW7itBgiTpEGTXT00u19AYS2tprhhXHb+Wyij85n/hXb6mk4sW3HfyxKdy4J9Hk1rVBv6hdvEtbp+nzO6J8kF2ii4RxMnQ103ktUhcJsLxV+pMsHVsZuRO8Qug3LZ6GooTbj9mHRULalpnofnTc6tjIwTjYbcSBRwTXYtgtnDFn286txYt0gasA47bBMTHWKdnmsa5E5FbMLN+EA5bDyrhYc27JIoiqicW7gmny5NQQuIihUDbOf4nWicDdx376VPmD85B+y0Ml7OfB6z1bYKlpG8RzPUjTYfvSoJS6Z5ugTir3Dbza5V/N9PUUM97dmxVk43GGBysQw6NTNjaDUEVnAUV0b3YytlJ35aa+dSRxzlKVdpX+zDaqjO9iCSdSe53NSP3O5dm8CbgXtFctr7rIr22BENIgTzAmDrvFfW4lDpo57m0ir4fxJQuZcwBOgkHfkNp+VWRkkFGdGuJuWLjAk5Lh1mNGHePvU2fBjyP6jY5UcYrClBJ2Ox5ehri6rDLG+UFJ3yS/EE3qeEfJ6MheDFN8BMc8QwHuLgtSDlAJjqdftB9RU0t/wDcOyx2So7C07Bh8inIyv2q6EI0hUnYDcsVroBAt6zU8n8BoAuDlWJho1wwg0Ewhxhn0qOaNAuLpnUDoyn6x+9UaZ1Ixrg29or2a8VGyBUHoNfqTVeVpypeBWNcAeEtGZH3AEdydBQ7LPOXgfWbKFdShPmB9TA+tNhCMVw1ZjVnFxghEjLOx6+R5+lOhJx5aEuBubgI0NMnNNA0KeIIVyn+aufsUYsbBlZexAFpG5kCnZ2lBMKLCMBjM4ANKw5fUCcWHcTxSWLesSR6muy5xww9wMnSE5wiOiliczjedp20r5PVfiGXNlqPXRsMcVG32K7qNbJRwQV0M1Zhhsvd2azB36VSjDiyWYwK3ekaotjFeHsq5n5ztrsCfsD8qS89z2oZ6TPvdQSswSIEjfxKdCsiIB1ocklKLinyBVGosG3BaGzZsp/KAD8zO4mN+dO0uKMPqxeRtdgWJw9y6WCh3JABgE6AyBoNBU+aM3lumxuOT2iu57I3iwLKEHW46L9GM/SqYxyJcqvuNUir9n+GraVvxrbEqywpJExMZiAJ0+lLhjSUvcm2muAZOwFXB1NcWqMfB+egQQZ068xX1vjgk+jGCSRvmGkxv5wfvUzm14oFwKLgaNdw1xVk3LXiUfqRpkDuCCfWn4VvTSf1CStNVyjbgruLRlm8UyCTEA6aelRarK3LYnwbj6OcUKmTpDYi5bEzSXOh1DXiNj8ViGDbazM+ERQ5prew58uzmxcOxFXaZ2ieTOLl6qmA2BG+CYpUjUaG3pSGMSF2Js86GwqMbR1rJco8hhbMVOwkE4LDq9xQ3wkj/L61qjNxe3sPHtc1GXTAeI4Yi6+mmZu8a1bixyUVfYjK1GTSGOBwUrGTMDv2jUcxpPemTuqQqD5thlrhOWfFAOwmY9TS/Q6tjN4Zb4CApKuRO40IP+Jdm9atjDbHsAFXhoU9D1WSPVNx/wAP/LS5tPgBJC/j+DZbWaQRIII2ImNDSpQcVyElyNbBL4dI6UOVOUEvoeiz3DXvcwziNgJOk8p7UrTYZYU8sv0NnktpI0v3y515785+dc/Pqss5XI9SbOnQxP8Ae2lQqS3DGuA9ns3rZ/iAcyIYdd9NQD1ru4NXiyKsvdcMGPwyTwLjOA23esjMPGlfJ+g8MwFtkBCg96NY1NHYxQjt6E/FcWik27hUL/i8U6jQKc0xNTrBPdd0QZppS4FT4+3ntlkItyADmElYI5SFSJEyTTcOOMZ+b/2+n/JK3uYWnED4DbW2q7HwhjbJ1C5nBP6teeWqI5FjktqXx/wDJtLg94sbpSTdc9sxj5DSp9ZqMikqboOCbXJP4K3m1NJUbfJj4HGDx1u02ZzIgjLBMjKTmnsQKfBRhk3V4PdhmGs4YqD78Cdduppf9FCXLbCVryfldzTyNdayVI1wt4qeveKHIoy56YVMs+CIEsNctsxvZVcAdB+UAc9f7mm4YRxwbT5Bu+fIWuM94AzJlY/FpE9yvI9a5WqyY/W9v6jI21yeYyxABB3onDjgxcCpTBNRTgyiLQ24bZDmkKLcqKIxTD8Tg1A0ro4eELywRJ8TeCapcyXaL7TSaCU+Akh5YMiosuWhsUY4y1ApeOdhtcCa40GrErQFG64iluBp8cYRsadhjTFzXkNu8QD3mZZys0id9auihGVrc2h/jeI5AoAqfUT2HkTeMxbs3xGOgqVZJNcjUqQ8w2KOT4j86dHLxyKZ8+J7mhlK+jyPuJWHFhndZtkjMJgnlmHRh19DI0qiOHJGG6XRthvs9hQbYYXMyAxEQRzhhyPzB5E0/T4YSjub4RlUcY3DNi7zhSq27IlmYwo86m1WR5ZNQ6QzFi38hPD8HbACvfLAAklRosaxqZio5rHljtt8dmvBKDuXTG2GtWHB91cLEKcqkAFiO8xXMelhOTUZV90PUVRMm6blw2ShSQVM75txVen06jKpPkmbd8H1ngsNBOYj8qiW9dYX1Iq6WCu3X8jMb56KGzmtgI7FE/RbOp/xPv8A8oXzrYSp7YovfEffL9EcP7O2rksqhc2pjcnqTuT51046OMo8kM3udroVYjhSCV0IBIk8yAZjyP1mpsmmUIuvsIcmjXC2iJI/OASDsSBm1HSM30ri+u4ZJxX3/YdVpG2KOa3Gw2jmp6dx0PP0NWY5Y80E/wDEA7iJ7VjIDQ1tdGrk4wVoMWd/92mrTsdfh7yJqnFJPn4PflZtbwl60MihsomIMiCZkHnMzQP1E6phubIq5hGKlolRE7aCSAY9Kp32/sTwikkwewsR0+1BN2hqP0fhmOtWnRAs5VUT1yjafrTYZF2K3Uzfi9lXJu2xE7j96g1uFSfqRGqfIna7pS8Em1TBkAp8RmnSSDixxwwwZArnq5ZVFeWP37UEXuJsS3JR4QOp5k19DlxY8WIheeU5/QlOIKS2tc1yHxBUta0LlwEOsHUWQKJ1jtqzF2HZLY99a6uJcGGVm8dqOUUeCws0pOmDLo2S2RBFVKdIkmhxxq54U/vep88lKRuJHGDwIMZjuQKiUt2RRQzJKlwaXUUXvdoSQNNetHkx1JpAr8u5jlODaBiQo361dg0MuJSdIBvgVcf9oYQ2MvhJAB51VnzuaeNfAONtuh7wjE2bOHUuSHOxAkQdYYfmXt8oOtc7FJJbW+ymlVmeFxGHALEt7ty0pB0uIMwM6SBIO2x66V6eGMMbknf0D08orIlPpmXE8Ph0tW72GUk3cyuzFgBoC3g5nXelSzJxprno6WulFxSQosWN7puFUkqMoMkxyHXzgUMcW6PK4+XyczftOxxVxASSAZ8RJZuxYQVHZY9aasyjwkL2hmENu64VWuWmEwJzIOZjYj1mlZXilHc7X+psXJOgviONa28PJIjXSD1O9ZizNRUkbJNumEYf2lOQgabCRyncjvH1iuph11xdi25R4M8XxJHAAEBV07aqKdkzRmqFSlaMMNiyCOgFs/8ASpr53LFLPu/ynwUQlaD7vhnmNQR+oTt/fOKkhJ4cjj46Y6VNAP8ACkuwnwLBJ55SARp1IIq/HicptXwv4FNqIu4vfzQi+G2uy9T+o9TVGXKq2Q6Rid9m+Gx11VCgrA2lZMdJrI6mSVUe2o//2Q=="/>
          <p:cNvSpPr>
            <a:spLocks noChangeAspect="1" noChangeArrowheads="1"/>
          </p:cNvSpPr>
          <p:nvPr/>
        </p:nvSpPr>
        <p:spPr bwMode="auto">
          <a:xfrm>
            <a:off x="96866" y="2803538"/>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 name="Rectangle 11"/>
          <p:cNvSpPr/>
          <p:nvPr/>
        </p:nvSpPr>
        <p:spPr>
          <a:xfrm>
            <a:off x="155575" y="2211710"/>
            <a:ext cx="8715436" cy="78581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500" b="1" dirty="0" smtClean="0">
                <a:solidFill>
                  <a:srgbClr val="002060"/>
                </a:solidFill>
                <a:latin typeface="Bookman Old Style" pitchFamily="18" charset="0"/>
              </a:rPr>
              <a:t> Back Cross: </a:t>
            </a:r>
            <a:r>
              <a:rPr lang="en-US" sz="1500" b="1" dirty="0" smtClean="0">
                <a:solidFill>
                  <a:srgbClr val="C00000"/>
                </a:solidFill>
                <a:latin typeface="Bookman Old Style" pitchFamily="18" charset="0"/>
              </a:rPr>
              <a:t>The Cross between F</a:t>
            </a:r>
            <a:r>
              <a:rPr lang="en-US" sz="1500" b="1" baseline="-25000" dirty="0" smtClean="0">
                <a:solidFill>
                  <a:srgbClr val="C00000"/>
                </a:solidFill>
                <a:latin typeface="Bookman Old Style" pitchFamily="18" charset="0"/>
              </a:rPr>
              <a:t>1</a:t>
            </a:r>
            <a:r>
              <a:rPr lang="en-US" sz="1500" b="1" dirty="0" smtClean="0">
                <a:solidFill>
                  <a:srgbClr val="C00000"/>
                </a:solidFill>
                <a:latin typeface="Bookman Old Style" pitchFamily="18" charset="0"/>
              </a:rPr>
              <a:t> individual and one of its parents is called as back cross. It is done for the purpose of getting individuals having resembling characters with the parents. </a:t>
            </a:r>
            <a:endParaRPr lang="en-US" sz="1500" b="1" baseline="-25000" dirty="0" smtClean="0">
              <a:solidFill>
                <a:srgbClr val="C00000"/>
              </a:solidFill>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4" y="500048"/>
            <a:ext cx="8715436" cy="57150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500" b="1" dirty="0" smtClean="0">
                <a:solidFill>
                  <a:srgbClr val="002060"/>
                </a:solidFill>
                <a:latin typeface="Bookman Old Style" pitchFamily="18" charset="0"/>
              </a:rPr>
              <a:t> Law of Segregation : Mendel’s Law of Segregation states that at the time of gamete formation two alleles segregate from each other. </a:t>
            </a:r>
          </a:p>
          <a:p>
            <a:pPr lvl="1" algn="just"/>
            <a:endParaRPr lang="en-US" sz="1500" b="1" dirty="0" smtClean="0">
              <a:solidFill>
                <a:srgbClr val="002060"/>
              </a:solidFill>
              <a:latin typeface="Bookman Old Style" pitchFamily="18" charset="0"/>
            </a:endParaRPr>
          </a:p>
          <a:p>
            <a:pPr algn="just">
              <a:buFont typeface="Arial" pitchFamily="34" charset="0"/>
              <a:buChar char="•"/>
            </a:pPr>
            <a:endParaRPr lang="en-US" sz="1500" b="1" dirty="0" smtClean="0">
              <a:solidFill>
                <a:srgbClr val="002060"/>
              </a:solidFill>
              <a:latin typeface="Bookman Old Style" pitchFamily="18" charset="0"/>
            </a:endParaRPr>
          </a:p>
          <a:p>
            <a:pPr lvl="1" algn="just">
              <a:buFont typeface="Arial" pitchFamily="34" charset="0"/>
              <a:buChar char="•"/>
            </a:pPr>
            <a:endParaRPr lang="en-US" sz="1500" b="1" dirty="0" smtClean="0">
              <a:solidFill>
                <a:srgbClr val="002060"/>
              </a:solidFill>
              <a:latin typeface="Bookman Old Style" pitchFamily="18" charset="0"/>
            </a:endParaRPr>
          </a:p>
        </p:txBody>
      </p:sp>
      <p:sp>
        <p:nvSpPr>
          <p:cNvPr id="5" name="Rectangle 4"/>
          <p:cNvSpPr/>
          <p:nvPr/>
        </p:nvSpPr>
        <p:spPr>
          <a:xfrm>
            <a:off x="214284" y="107139"/>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Mendel’s Law of Inheritance</a:t>
            </a:r>
          </a:p>
          <a:p>
            <a:pPr algn="ctr"/>
            <a:endParaRPr lang="en-US" sz="2000" b="1" dirty="0" smtClean="0">
              <a:solidFill>
                <a:schemeClr val="bg1"/>
              </a:solidFill>
              <a:latin typeface="Bookman Old Style" pitchFamily="18" charset="0"/>
            </a:endParaRPr>
          </a:p>
        </p:txBody>
      </p:sp>
      <p:sp>
        <p:nvSpPr>
          <p:cNvPr id="6" name="Rectangle 5"/>
          <p:cNvSpPr/>
          <p:nvPr/>
        </p:nvSpPr>
        <p:spPr>
          <a:xfrm>
            <a:off x="214284" y="1347614"/>
            <a:ext cx="8715436" cy="8572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500" b="1" dirty="0" smtClean="0">
                <a:solidFill>
                  <a:srgbClr val="002060"/>
                </a:solidFill>
                <a:latin typeface="Bookman Old Style" pitchFamily="18" charset="0"/>
              </a:rPr>
              <a:t> Law of Independent Assortment: The law states that when two or more genes inherited during cross then all the genes assort independently during gamete formation. </a:t>
            </a:r>
          </a:p>
          <a:p>
            <a:pPr lvl="1" algn="just"/>
            <a:endParaRPr lang="en-US" sz="1500" b="1" dirty="0" smtClean="0">
              <a:solidFill>
                <a:srgbClr val="002060"/>
              </a:solidFill>
              <a:latin typeface="Bookman Old Style" pitchFamily="18" charset="0"/>
            </a:endParaRPr>
          </a:p>
          <a:p>
            <a:pPr algn="just">
              <a:buFont typeface="Arial" pitchFamily="34" charset="0"/>
              <a:buChar char="•"/>
            </a:pPr>
            <a:endParaRPr lang="en-US" sz="1500" b="1" dirty="0" smtClean="0">
              <a:solidFill>
                <a:srgbClr val="002060"/>
              </a:solidFill>
              <a:latin typeface="Bookman Old Style" pitchFamily="18" charset="0"/>
            </a:endParaRPr>
          </a:p>
          <a:p>
            <a:pPr lvl="1" algn="just">
              <a:buFont typeface="Arial" pitchFamily="34" charset="0"/>
              <a:buChar char="•"/>
            </a:pPr>
            <a:endParaRPr lang="en-US" sz="1500" b="1" dirty="0" smtClean="0">
              <a:solidFill>
                <a:srgbClr val="002060"/>
              </a:solidFill>
              <a:latin typeface="Bookman Old Styl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4" y="500048"/>
            <a:ext cx="8715436" cy="35719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500" b="1" dirty="0" smtClean="0">
                <a:solidFill>
                  <a:srgbClr val="002060"/>
                </a:solidFill>
                <a:latin typeface="Bookman Old Style" pitchFamily="18" charset="0"/>
              </a:rPr>
              <a:t>Following are the well known dominant human dominant and recessive traits.</a:t>
            </a:r>
          </a:p>
          <a:p>
            <a:pPr algn="just">
              <a:buFont typeface="Arial" pitchFamily="34" charset="0"/>
              <a:buChar char="•"/>
            </a:pPr>
            <a:endParaRPr lang="en-US" sz="1500" b="1" dirty="0" smtClean="0">
              <a:solidFill>
                <a:srgbClr val="002060"/>
              </a:solidFill>
              <a:latin typeface="Bookman Old Style" pitchFamily="18" charset="0"/>
            </a:endParaRPr>
          </a:p>
          <a:p>
            <a:pPr lvl="1" algn="just">
              <a:buFont typeface="Arial" pitchFamily="34" charset="0"/>
              <a:buChar char="•"/>
            </a:pPr>
            <a:endParaRPr lang="en-US" sz="1500" b="1" dirty="0" smtClean="0">
              <a:solidFill>
                <a:srgbClr val="002060"/>
              </a:solidFill>
              <a:latin typeface="Bookman Old Style" pitchFamily="18" charset="0"/>
            </a:endParaRPr>
          </a:p>
        </p:txBody>
      </p:sp>
      <p:sp>
        <p:nvSpPr>
          <p:cNvPr id="5" name="Rectangle 4"/>
          <p:cNvSpPr/>
          <p:nvPr/>
        </p:nvSpPr>
        <p:spPr>
          <a:xfrm>
            <a:off x="214284" y="107139"/>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err="1" smtClean="0">
                <a:solidFill>
                  <a:schemeClr val="bg1"/>
                </a:solidFill>
                <a:latin typeface="Bookman Old Style" pitchFamily="18" charset="0"/>
              </a:rPr>
              <a:t>Mendelian</a:t>
            </a:r>
            <a:r>
              <a:rPr lang="en-US" sz="2000" b="1" dirty="0" smtClean="0">
                <a:solidFill>
                  <a:schemeClr val="bg1"/>
                </a:solidFill>
                <a:latin typeface="Bookman Old Style" pitchFamily="18" charset="0"/>
              </a:rPr>
              <a:t> Trait’s in Man</a:t>
            </a:r>
          </a:p>
          <a:p>
            <a:pPr algn="ctr"/>
            <a:endParaRPr lang="en-US" sz="2000" b="1" dirty="0" smtClean="0">
              <a:solidFill>
                <a:schemeClr val="bg1"/>
              </a:solidFill>
              <a:latin typeface="Bookman Old Style" pitchFamily="18" charset="0"/>
            </a:endParaRPr>
          </a:p>
        </p:txBody>
      </p:sp>
      <p:graphicFrame>
        <p:nvGraphicFramePr>
          <p:cNvPr id="6" name="Table 5"/>
          <p:cNvGraphicFramePr>
            <a:graphicFrameLocks noGrp="1"/>
          </p:cNvGraphicFramePr>
          <p:nvPr/>
        </p:nvGraphicFramePr>
        <p:xfrm>
          <a:off x="214283" y="1000114"/>
          <a:ext cx="8715436" cy="6492240"/>
        </p:xfrm>
        <a:graphic>
          <a:graphicData uri="http://schemas.openxmlformats.org/drawingml/2006/table">
            <a:tbl>
              <a:tblPr firstRow="1" bandRow="1">
                <a:tableStyleId>{073A0DAA-6AF3-43AB-8588-CEC1D06C72B9}</a:tableStyleId>
              </a:tblPr>
              <a:tblGrid>
                <a:gridCol w="714380"/>
                <a:gridCol w="3643339"/>
                <a:gridCol w="4357717"/>
              </a:tblGrid>
              <a:tr h="1463040">
                <a:tc>
                  <a:txBody>
                    <a:bodyPr/>
                    <a:lstStyle/>
                    <a:p>
                      <a:r>
                        <a:rPr lang="en-US" sz="1800" dirty="0" smtClean="0">
                          <a:latin typeface="Bookman Old Style" pitchFamily="18" charset="0"/>
                        </a:rPr>
                        <a:t>Sr. No</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Dominant</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Recessive</a:t>
                      </a:r>
                      <a:endParaRPr lang="en-US" sz="1800" dirty="0">
                        <a:latin typeface="Bookman Old Style" pitchFamily="18" charset="0"/>
                      </a:endParaRPr>
                    </a:p>
                  </a:txBody>
                  <a:tcPr/>
                </a:tc>
              </a:tr>
              <a:tr h="640080">
                <a:tc>
                  <a:txBody>
                    <a:bodyPr/>
                    <a:lstStyle/>
                    <a:p>
                      <a:r>
                        <a:rPr lang="en-US" sz="1800" dirty="0" smtClean="0">
                          <a:latin typeface="Bookman Old Style" pitchFamily="18" charset="0"/>
                        </a:rPr>
                        <a:t>1.</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Curly Hairs</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Straight</a:t>
                      </a:r>
                      <a:r>
                        <a:rPr lang="en-US" sz="1800" baseline="0" dirty="0" smtClean="0">
                          <a:latin typeface="Bookman Old Style" pitchFamily="18" charset="0"/>
                        </a:rPr>
                        <a:t> Hairs</a:t>
                      </a:r>
                      <a:endParaRPr lang="en-US" sz="1800" dirty="0">
                        <a:latin typeface="Bookman Old Style" pitchFamily="18" charset="0"/>
                      </a:endParaRPr>
                    </a:p>
                  </a:txBody>
                  <a:tcPr/>
                </a:tc>
              </a:tr>
              <a:tr h="914400">
                <a:tc>
                  <a:txBody>
                    <a:bodyPr/>
                    <a:lstStyle/>
                    <a:p>
                      <a:r>
                        <a:rPr lang="en-US" sz="1800" dirty="0" smtClean="0">
                          <a:latin typeface="Bookman Old Style" pitchFamily="18" charset="0"/>
                        </a:rPr>
                        <a:t>2.</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Pattern Baldness (Male)</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Baldness</a:t>
                      </a:r>
                      <a:r>
                        <a:rPr lang="en-US" sz="1800" baseline="0" dirty="0" smtClean="0">
                          <a:latin typeface="Bookman Old Style" pitchFamily="18" charset="0"/>
                        </a:rPr>
                        <a:t> (Female)</a:t>
                      </a:r>
                      <a:endParaRPr lang="en-US" sz="1800" dirty="0">
                        <a:latin typeface="Bookman Old Style" pitchFamily="18" charset="0"/>
                      </a:endParaRPr>
                    </a:p>
                  </a:txBody>
                  <a:tcPr/>
                </a:tc>
              </a:tr>
              <a:tr h="640080">
                <a:tc>
                  <a:txBody>
                    <a:bodyPr/>
                    <a:lstStyle/>
                    <a:p>
                      <a:r>
                        <a:rPr lang="en-US" sz="1800" dirty="0" smtClean="0">
                          <a:latin typeface="Bookman Old Style" pitchFamily="18" charset="0"/>
                        </a:rPr>
                        <a:t>3.</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Widow’s Peak</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Straight Hair line</a:t>
                      </a:r>
                      <a:endParaRPr lang="en-US" sz="1800" dirty="0">
                        <a:latin typeface="Bookman Old Style" pitchFamily="18" charset="0"/>
                      </a:endParaRPr>
                    </a:p>
                  </a:txBody>
                  <a:tcPr/>
                </a:tc>
              </a:tr>
              <a:tr h="640080">
                <a:tc>
                  <a:txBody>
                    <a:bodyPr/>
                    <a:lstStyle/>
                    <a:p>
                      <a:r>
                        <a:rPr lang="en-US" sz="1800" dirty="0" smtClean="0">
                          <a:latin typeface="Bookman Old Style" pitchFamily="18" charset="0"/>
                        </a:rPr>
                        <a:t>4.</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Free Ear lobe</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Attached</a:t>
                      </a:r>
                      <a:r>
                        <a:rPr lang="en-US" sz="1800" baseline="0" dirty="0" smtClean="0">
                          <a:latin typeface="Bookman Old Style" pitchFamily="18" charset="0"/>
                        </a:rPr>
                        <a:t> Ear Lobe</a:t>
                      </a:r>
                      <a:endParaRPr lang="en-US" sz="1800" dirty="0">
                        <a:latin typeface="Bookman Old Style" pitchFamily="18" charset="0"/>
                      </a:endParaRPr>
                    </a:p>
                  </a:txBody>
                  <a:tcPr/>
                </a:tc>
              </a:tr>
              <a:tr h="640080">
                <a:tc>
                  <a:txBody>
                    <a:bodyPr/>
                    <a:lstStyle/>
                    <a:p>
                      <a:r>
                        <a:rPr lang="en-US" sz="1800" dirty="0" smtClean="0">
                          <a:latin typeface="Bookman Old Style" pitchFamily="18" charset="0"/>
                        </a:rPr>
                        <a:t>5.</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Normal Hearing</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Deafness</a:t>
                      </a:r>
                      <a:endParaRPr lang="en-US" sz="1800" dirty="0">
                        <a:latin typeface="Bookman Old Style" pitchFamily="18" charset="0"/>
                      </a:endParaRPr>
                    </a:p>
                  </a:txBody>
                  <a:tcPr/>
                </a:tc>
              </a:tr>
              <a:tr h="914400">
                <a:tc>
                  <a:txBody>
                    <a:bodyPr/>
                    <a:lstStyle/>
                    <a:p>
                      <a:r>
                        <a:rPr lang="en-US" sz="1800" dirty="0" smtClean="0">
                          <a:latin typeface="Bookman Old Style" pitchFamily="18" charset="0"/>
                        </a:rPr>
                        <a:t>6.</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Normal Color Vision</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Colorblindness</a:t>
                      </a:r>
                      <a:endParaRPr lang="en-US" sz="1800" dirty="0">
                        <a:latin typeface="Bookman Old Style" pitchFamily="18" charset="0"/>
                      </a:endParaRPr>
                    </a:p>
                  </a:txBody>
                  <a:tcPr/>
                </a:tc>
              </a:tr>
              <a:tr h="640080">
                <a:tc>
                  <a:txBody>
                    <a:bodyPr/>
                    <a:lstStyle/>
                    <a:p>
                      <a:r>
                        <a:rPr lang="en-US" sz="1800" dirty="0" smtClean="0">
                          <a:latin typeface="Bookman Old Style" pitchFamily="18" charset="0"/>
                        </a:rPr>
                        <a:t>7.</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Teeth absent</a:t>
                      </a:r>
                      <a:endParaRPr lang="en-US" sz="1800" dirty="0">
                        <a:latin typeface="Bookman Old Style" pitchFamily="18" charset="0"/>
                      </a:endParaRPr>
                    </a:p>
                  </a:txBody>
                  <a:tcPr/>
                </a:tc>
                <a:tc>
                  <a:txBody>
                    <a:bodyPr/>
                    <a:lstStyle/>
                    <a:p>
                      <a:pPr algn="ctr"/>
                      <a:r>
                        <a:rPr lang="en-US" sz="1800" dirty="0" smtClean="0">
                          <a:latin typeface="Bookman Old Style" pitchFamily="18" charset="0"/>
                        </a:rPr>
                        <a:t>Teeth Present</a:t>
                      </a:r>
                      <a:endParaRPr lang="en-US" sz="1800" dirty="0">
                        <a:latin typeface="Bookman Old Style" pitchFamily="18" charset="0"/>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826</TotalTime>
  <Words>818</Words>
  <Application>Microsoft Office PowerPoint</Application>
  <PresentationFormat>On-screen Show (16:9)</PresentationFormat>
  <Paragraphs>115</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Bookman Old Style</vt:lpstr>
      <vt:lpstr>Calibri</vt:lpstr>
      <vt:lpstr>Office Theme</vt:lpstr>
      <vt:lpstr>Fundamentals of Genetics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Multiple Alleles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dc:title>
  <dc:creator>hp</dc:creator>
  <cp:lastModifiedBy>ADMIN</cp:lastModifiedBy>
  <cp:revision>120</cp:revision>
  <dcterms:created xsi:type="dcterms:W3CDTF">2020-08-12T09:18:42Z</dcterms:created>
  <dcterms:modified xsi:type="dcterms:W3CDTF">2022-12-02T05:14:50Z</dcterms:modified>
</cp:coreProperties>
</file>